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70" r:id="rId15"/>
    <p:sldId id="271" r:id="rId16"/>
    <p:sldId id="269" r:id="rId17"/>
    <p:sldId id="272" r:id="rId18"/>
    <p:sldId id="273" r:id="rId19"/>
    <p:sldId id="274" r:id="rId20"/>
    <p:sldId id="275" r:id="rId21"/>
    <p:sldId id="276" r:id="rId22"/>
  </p:sldIdLst>
  <p:sldSz cx="9144000" cy="6858000" type="screen4x3"/>
  <p:notesSz cx="6858000" cy="9144000"/>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1" d="100"/>
          <a:sy n="81" d="100"/>
        </p:scale>
        <p:origin x="-498" y="-6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l-G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l-GR"/>
          </a:p>
        </p:txBody>
      </p:sp>
      <p:sp>
        <p:nvSpPr>
          <p:cNvPr id="4" name="Date Placeholder 3"/>
          <p:cNvSpPr>
            <a:spLocks noGrp="1"/>
          </p:cNvSpPr>
          <p:nvPr>
            <p:ph type="dt" sz="half" idx="10"/>
          </p:nvPr>
        </p:nvSpPr>
        <p:spPr/>
        <p:txBody>
          <a:bodyPr/>
          <a:lstStyle/>
          <a:p>
            <a:fld id="{0E1554E2-7C06-4D32-8CB7-6B0C9460071E}" type="datetimeFigureOut">
              <a:rPr lang="el-GR" smtClean="0"/>
              <a:t>28/8/2016</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088D441D-0FE7-4BC5-8AA8-5A5F4844BDE0}" type="slidenum">
              <a:rPr lang="el-GR" smtClean="0"/>
              <a:t>‹#›</a:t>
            </a:fld>
            <a:endParaRPr lang="el-GR"/>
          </a:p>
        </p:txBody>
      </p:sp>
    </p:spTree>
    <p:extLst>
      <p:ext uri="{BB962C8B-B14F-4D97-AF65-F5344CB8AC3E}">
        <p14:creationId xmlns:p14="http://schemas.microsoft.com/office/powerpoint/2010/main" val="23938662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l-GR"/>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Date Placeholder 3"/>
          <p:cNvSpPr>
            <a:spLocks noGrp="1"/>
          </p:cNvSpPr>
          <p:nvPr>
            <p:ph type="dt" sz="half" idx="10"/>
          </p:nvPr>
        </p:nvSpPr>
        <p:spPr/>
        <p:txBody>
          <a:bodyPr/>
          <a:lstStyle/>
          <a:p>
            <a:fld id="{0E1554E2-7C06-4D32-8CB7-6B0C9460071E}" type="datetimeFigureOut">
              <a:rPr lang="el-GR" smtClean="0"/>
              <a:t>28/8/2016</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088D441D-0FE7-4BC5-8AA8-5A5F4844BDE0}" type="slidenum">
              <a:rPr lang="el-GR" smtClean="0"/>
              <a:t>‹#›</a:t>
            </a:fld>
            <a:endParaRPr lang="el-GR"/>
          </a:p>
        </p:txBody>
      </p:sp>
    </p:spTree>
    <p:extLst>
      <p:ext uri="{BB962C8B-B14F-4D97-AF65-F5344CB8AC3E}">
        <p14:creationId xmlns:p14="http://schemas.microsoft.com/office/powerpoint/2010/main" val="4725956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l-G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E1554E2-7C06-4D32-8CB7-6B0C9460071E}" type="datetimeFigureOut">
              <a:rPr lang="el-GR" smtClean="0"/>
              <a:t>28/8/2016</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088D441D-0FE7-4BC5-8AA8-5A5F4844BDE0}" type="slidenum">
              <a:rPr lang="el-GR" smtClean="0"/>
              <a:t>‹#›</a:t>
            </a:fld>
            <a:endParaRPr lang="el-GR"/>
          </a:p>
        </p:txBody>
      </p:sp>
    </p:spTree>
    <p:extLst>
      <p:ext uri="{BB962C8B-B14F-4D97-AF65-F5344CB8AC3E}">
        <p14:creationId xmlns:p14="http://schemas.microsoft.com/office/powerpoint/2010/main" val="24231152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l-G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5" name="Date Placeholder 4"/>
          <p:cNvSpPr>
            <a:spLocks noGrp="1"/>
          </p:cNvSpPr>
          <p:nvPr>
            <p:ph type="dt" sz="half" idx="10"/>
          </p:nvPr>
        </p:nvSpPr>
        <p:spPr/>
        <p:txBody>
          <a:bodyPr/>
          <a:lstStyle/>
          <a:p>
            <a:fld id="{0E1554E2-7C06-4D32-8CB7-6B0C9460071E}" type="datetimeFigureOut">
              <a:rPr lang="el-GR" smtClean="0"/>
              <a:t>28/8/2016</a:t>
            </a:fld>
            <a:endParaRPr lang="el-GR"/>
          </a:p>
        </p:txBody>
      </p:sp>
      <p:sp>
        <p:nvSpPr>
          <p:cNvPr id="6" name="Footer Placeholder 5"/>
          <p:cNvSpPr>
            <a:spLocks noGrp="1"/>
          </p:cNvSpPr>
          <p:nvPr>
            <p:ph type="ftr" sz="quarter" idx="11"/>
          </p:nvPr>
        </p:nvSpPr>
        <p:spPr/>
        <p:txBody>
          <a:bodyPr/>
          <a:lstStyle/>
          <a:p>
            <a:endParaRPr lang="el-GR"/>
          </a:p>
        </p:txBody>
      </p:sp>
      <p:sp>
        <p:nvSpPr>
          <p:cNvPr id="7" name="Slide Number Placeholder 6"/>
          <p:cNvSpPr>
            <a:spLocks noGrp="1"/>
          </p:cNvSpPr>
          <p:nvPr>
            <p:ph type="sldNum" sz="quarter" idx="12"/>
          </p:nvPr>
        </p:nvSpPr>
        <p:spPr/>
        <p:txBody>
          <a:bodyPr/>
          <a:lstStyle/>
          <a:p>
            <a:fld id="{088D441D-0FE7-4BC5-8AA8-5A5F4844BDE0}" type="slidenum">
              <a:rPr lang="el-GR" smtClean="0"/>
              <a:t>‹#›</a:t>
            </a:fld>
            <a:endParaRPr lang="el-GR"/>
          </a:p>
        </p:txBody>
      </p:sp>
    </p:spTree>
    <p:extLst>
      <p:ext uri="{BB962C8B-B14F-4D97-AF65-F5344CB8AC3E}">
        <p14:creationId xmlns:p14="http://schemas.microsoft.com/office/powerpoint/2010/main" val="7049509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l-G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7" name="Date Placeholder 6"/>
          <p:cNvSpPr>
            <a:spLocks noGrp="1"/>
          </p:cNvSpPr>
          <p:nvPr>
            <p:ph type="dt" sz="half" idx="10"/>
          </p:nvPr>
        </p:nvSpPr>
        <p:spPr/>
        <p:txBody>
          <a:bodyPr/>
          <a:lstStyle/>
          <a:p>
            <a:fld id="{0E1554E2-7C06-4D32-8CB7-6B0C9460071E}" type="datetimeFigureOut">
              <a:rPr lang="el-GR" smtClean="0"/>
              <a:t>28/8/2016</a:t>
            </a:fld>
            <a:endParaRPr lang="el-GR"/>
          </a:p>
        </p:txBody>
      </p:sp>
      <p:sp>
        <p:nvSpPr>
          <p:cNvPr id="8" name="Footer Placeholder 7"/>
          <p:cNvSpPr>
            <a:spLocks noGrp="1"/>
          </p:cNvSpPr>
          <p:nvPr>
            <p:ph type="ftr" sz="quarter" idx="11"/>
          </p:nvPr>
        </p:nvSpPr>
        <p:spPr/>
        <p:txBody>
          <a:bodyPr/>
          <a:lstStyle/>
          <a:p>
            <a:endParaRPr lang="el-GR"/>
          </a:p>
        </p:txBody>
      </p:sp>
      <p:sp>
        <p:nvSpPr>
          <p:cNvPr id="9" name="Slide Number Placeholder 8"/>
          <p:cNvSpPr>
            <a:spLocks noGrp="1"/>
          </p:cNvSpPr>
          <p:nvPr>
            <p:ph type="sldNum" sz="quarter" idx="12"/>
          </p:nvPr>
        </p:nvSpPr>
        <p:spPr/>
        <p:txBody>
          <a:bodyPr/>
          <a:lstStyle/>
          <a:p>
            <a:fld id="{088D441D-0FE7-4BC5-8AA8-5A5F4844BDE0}" type="slidenum">
              <a:rPr lang="el-GR" smtClean="0"/>
              <a:t>‹#›</a:t>
            </a:fld>
            <a:endParaRPr lang="el-GR"/>
          </a:p>
        </p:txBody>
      </p:sp>
    </p:spTree>
    <p:extLst>
      <p:ext uri="{BB962C8B-B14F-4D97-AF65-F5344CB8AC3E}">
        <p14:creationId xmlns:p14="http://schemas.microsoft.com/office/powerpoint/2010/main" val="21008240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l-GR"/>
          </a:p>
        </p:txBody>
      </p:sp>
      <p:sp>
        <p:nvSpPr>
          <p:cNvPr id="3" name="Date Placeholder 2"/>
          <p:cNvSpPr>
            <a:spLocks noGrp="1"/>
          </p:cNvSpPr>
          <p:nvPr>
            <p:ph type="dt" sz="half" idx="10"/>
          </p:nvPr>
        </p:nvSpPr>
        <p:spPr/>
        <p:txBody>
          <a:bodyPr/>
          <a:lstStyle/>
          <a:p>
            <a:fld id="{0E1554E2-7C06-4D32-8CB7-6B0C9460071E}" type="datetimeFigureOut">
              <a:rPr lang="el-GR" smtClean="0"/>
              <a:t>28/8/2016</a:t>
            </a:fld>
            <a:endParaRPr lang="el-GR"/>
          </a:p>
        </p:txBody>
      </p:sp>
      <p:sp>
        <p:nvSpPr>
          <p:cNvPr id="4" name="Footer Placeholder 3"/>
          <p:cNvSpPr>
            <a:spLocks noGrp="1"/>
          </p:cNvSpPr>
          <p:nvPr>
            <p:ph type="ftr" sz="quarter" idx="11"/>
          </p:nvPr>
        </p:nvSpPr>
        <p:spPr/>
        <p:txBody>
          <a:bodyPr/>
          <a:lstStyle/>
          <a:p>
            <a:endParaRPr lang="el-GR"/>
          </a:p>
        </p:txBody>
      </p:sp>
      <p:sp>
        <p:nvSpPr>
          <p:cNvPr id="5" name="Slide Number Placeholder 4"/>
          <p:cNvSpPr>
            <a:spLocks noGrp="1"/>
          </p:cNvSpPr>
          <p:nvPr>
            <p:ph type="sldNum" sz="quarter" idx="12"/>
          </p:nvPr>
        </p:nvSpPr>
        <p:spPr/>
        <p:txBody>
          <a:bodyPr/>
          <a:lstStyle/>
          <a:p>
            <a:fld id="{088D441D-0FE7-4BC5-8AA8-5A5F4844BDE0}" type="slidenum">
              <a:rPr lang="el-GR" smtClean="0"/>
              <a:t>‹#›</a:t>
            </a:fld>
            <a:endParaRPr lang="el-GR"/>
          </a:p>
        </p:txBody>
      </p:sp>
    </p:spTree>
    <p:extLst>
      <p:ext uri="{BB962C8B-B14F-4D97-AF65-F5344CB8AC3E}">
        <p14:creationId xmlns:p14="http://schemas.microsoft.com/office/powerpoint/2010/main" val="37544531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E1554E2-7C06-4D32-8CB7-6B0C9460071E}" type="datetimeFigureOut">
              <a:rPr lang="el-GR" smtClean="0"/>
              <a:t>28/8/2016</a:t>
            </a:fld>
            <a:endParaRPr lang="el-GR"/>
          </a:p>
        </p:txBody>
      </p:sp>
      <p:sp>
        <p:nvSpPr>
          <p:cNvPr id="3" name="Footer Placeholder 2"/>
          <p:cNvSpPr>
            <a:spLocks noGrp="1"/>
          </p:cNvSpPr>
          <p:nvPr>
            <p:ph type="ftr" sz="quarter" idx="11"/>
          </p:nvPr>
        </p:nvSpPr>
        <p:spPr/>
        <p:txBody>
          <a:bodyPr/>
          <a:lstStyle/>
          <a:p>
            <a:endParaRPr lang="el-GR"/>
          </a:p>
        </p:txBody>
      </p:sp>
      <p:sp>
        <p:nvSpPr>
          <p:cNvPr id="4" name="Slide Number Placeholder 3"/>
          <p:cNvSpPr>
            <a:spLocks noGrp="1"/>
          </p:cNvSpPr>
          <p:nvPr>
            <p:ph type="sldNum" sz="quarter" idx="12"/>
          </p:nvPr>
        </p:nvSpPr>
        <p:spPr/>
        <p:txBody>
          <a:bodyPr/>
          <a:lstStyle/>
          <a:p>
            <a:fld id="{088D441D-0FE7-4BC5-8AA8-5A5F4844BDE0}" type="slidenum">
              <a:rPr lang="el-GR" smtClean="0"/>
              <a:t>‹#›</a:t>
            </a:fld>
            <a:endParaRPr lang="el-GR"/>
          </a:p>
        </p:txBody>
      </p:sp>
    </p:spTree>
    <p:extLst>
      <p:ext uri="{BB962C8B-B14F-4D97-AF65-F5344CB8AC3E}">
        <p14:creationId xmlns:p14="http://schemas.microsoft.com/office/powerpoint/2010/main" val="20176355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l-G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E1554E2-7C06-4D32-8CB7-6B0C9460071E}" type="datetimeFigureOut">
              <a:rPr lang="el-GR" smtClean="0"/>
              <a:t>28/8/2016</a:t>
            </a:fld>
            <a:endParaRPr lang="el-GR"/>
          </a:p>
        </p:txBody>
      </p:sp>
      <p:sp>
        <p:nvSpPr>
          <p:cNvPr id="6" name="Footer Placeholder 5"/>
          <p:cNvSpPr>
            <a:spLocks noGrp="1"/>
          </p:cNvSpPr>
          <p:nvPr>
            <p:ph type="ftr" sz="quarter" idx="11"/>
          </p:nvPr>
        </p:nvSpPr>
        <p:spPr/>
        <p:txBody>
          <a:bodyPr/>
          <a:lstStyle/>
          <a:p>
            <a:endParaRPr lang="el-GR"/>
          </a:p>
        </p:txBody>
      </p:sp>
      <p:sp>
        <p:nvSpPr>
          <p:cNvPr id="7" name="Slide Number Placeholder 6"/>
          <p:cNvSpPr>
            <a:spLocks noGrp="1"/>
          </p:cNvSpPr>
          <p:nvPr>
            <p:ph type="sldNum" sz="quarter" idx="12"/>
          </p:nvPr>
        </p:nvSpPr>
        <p:spPr/>
        <p:txBody>
          <a:bodyPr/>
          <a:lstStyle/>
          <a:p>
            <a:fld id="{088D441D-0FE7-4BC5-8AA8-5A5F4844BDE0}" type="slidenum">
              <a:rPr lang="el-GR" smtClean="0"/>
              <a:t>‹#›</a:t>
            </a:fld>
            <a:endParaRPr lang="el-GR"/>
          </a:p>
        </p:txBody>
      </p:sp>
    </p:spTree>
    <p:extLst>
      <p:ext uri="{BB962C8B-B14F-4D97-AF65-F5344CB8AC3E}">
        <p14:creationId xmlns:p14="http://schemas.microsoft.com/office/powerpoint/2010/main" val="34689803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l-G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l-G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E1554E2-7C06-4D32-8CB7-6B0C9460071E}" type="datetimeFigureOut">
              <a:rPr lang="el-GR" smtClean="0"/>
              <a:t>28/8/2016</a:t>
            </a:fld>
            <a:endParaRPr lang="el-GR"/>
          </a:p>
        </p:txBody>
      </p:sp>
      <p:sp>
        <p:nvSpPr>
          <p:cNvPr id="6" name="Footer Placeholder 5"/>
          <p:cNvSpPr>
            <a:spLocks noGrp="1"/>
          </p:cNvSpPr>
          <p:nvPr>
            <p:ph type="ftr" sz="quarter" idx="11"/>
          </p:nvPr>
        </p:nvSpPr>
        <p:spPr/>
        <p:txBody>
          <a:bodyPr/>
          <a:lstStyle/>
          <a:p>
            <a:endParaRPr lang="el-GR"/>
          </a:p>
        </p:txBody>
      </p:sp>
      <p:sp>
        <p:nvSpPr>
          <p:cNvPr id="7" name="Slide Number Placeholder 6"/>
          <p:cNvSpPr>
            <a:spLocks noGrp="1"/>
          </p:cNvSpPr>
          <p:nvPr>
            <p:ph type="sldNum" sz="quarter" idx="12"/>
          </p:nvPr>
        </p:nvSpPr>
        <p:spPr/>
        <p:txBody>
          <a:bodyPr/>
          <a:lstStyle/>
          <a:p>
            <a:fld id="{088D441D-0FE7-4BC5-8AA8-5A5F4844BDE0}" type="slidenum">
              <a:rPr lang="el-GR" smtClean="0"/>
              <a:t>‹#›</a:t>
            </a:fld>
            <a:endParaRPr lang="el-GR"/>
          </a:p>
        </p:txBody>
      </p:sp>
    </p:spTree>
    <p:extLst>
      <p:ext uri="{BB962C8B-B14F-4D97-AF65-F5344CB8AC3E}">
        <p14:creationId xmlns:p14="http://schemas.microsoft.com/office/powerpoint/2010/main" val="37454940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l-GR"/>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Date Placeholder 3"/>
          <p:cNvSpPr>
            <a:spLocks noGrp="1"/>
          </p:cNvSpPr>
          <p:nvPr>
            <p:ph type="dt" sz="half" idx="10"/>
          </p:nvPr>
        </p:nvSpPr>
        <p:spPr/>
        <p:txBody>
          <a:bodyPr/>
          <a:lstStyle/>
          <a:p>
            <a:fld id="{0E1554E2-7C06-4D32-8CB7-6B0C9460071E}" type="datetimeFigureOut">
              <a:rPr lang="el-GR" smtClean="0"/>
              <a:t>28/8/2016</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088D441D-0FE7-4BC5-8AA8-5A5F4844BDE0}" type="slidenum">
              <a:rPr lang="el-GR" smtClean="0"/>
              <a:t>‹#›</a:t>
            </a:fld>
            <a:endParaRPr lang="el-GR"/>
          </a:p>
        </p:txBody>
      </p:sp>
    </p:spTree>
    <p:extLst>
      <p:ext uri="{BB962C8B-B14F-4D97-AF65-F5344CB8AC3E}">
        <p14:creationId xmlns:p14="http://schemas.microsoft.com/office/powerpoint/2010/main" val="186563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l-G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Date Placeholder 3"/>
          <p:cNvSpPr>
            <a:spLocks noGrp="1"/>
          </p:cNvSpPr>
          <p:nvPr>
            <p:ph type="dt" sz="half" idx="10"/>
          </p:nvPr>
        </p:nvSpPr>
        <p:spPr/>
        <p:txBody>
          <a:bodyPr/>
          <a:lstStyle/>
          <a:p>
            <a:fld id="{0E1554E2-7C06-4D32-8CB7-6B0C9460071E}" type="datetimeFigureOut">
              <a:rPr lang="el-GR" smtClean="0"/>
              <a:t>28/8/2016</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088D441D-0FE7-4BC5-8AA8-5A5F4844BDE0}" type="slidenum">
              <a:rPr lang="el-GR" smtClean="0"/>
              <a:t>‹#›</a:t>
            </a:fld>
            <a:endParaRPr lang="el-GR"/>
          </a:p>
        </p:txBody>
      </p:sp>
    </p:spTree>
    <p:extLst>
      <p:ext uri="{BB962C8B-B14F-4D97-AF65-F5344CB8AC3E}">
        <p14:creationId xmlns:p14="http://schemas.microsoft.com/office/powerpoint/2010/main" val="17514431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l-G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E1554E2-7C06-4D32-8CB7-6B0C9460071E}" type="datetimeFigureOut">
              <a:rPr lang="el-GR" smtClean="0"/>
              <a:t>28/8/2016</a:t>
            </a:fld>
            <a:endParaRPr lang="el-G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l-G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88D441D-0FE7-4BC5-8AA8-5A5F4844BDE0}" type="slidenum">
              <a:rPr lang="el-GR" smtClean="0"/>
              <a:t>‹#›</a:t>
            </a:fld>
            <a:endParaRPr lang="el-GR"/>
          </a:p>
        </p:txBody>
      </p:sp>
    </p:spTree>
    <p:extLst>
      <p:ext uri="{BB962C8B-B14F-4D97-AF65-F5344CB8AC3E}">
        <p14:creationId xmlns:p14="http://schemas.microsoft.com/office/powerpoint/2010/main" val="4187900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1.gi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1.gif"/><Relationship Id="rId1" Type="http://schemas.openxmlformats.org/officeDocument/2006/relationships/slideLayout" Target="../slideLayouts/slideLayout2.xml"/><Relationship Id="rId6" Type="http://schemas.openxmlformats.org/officeDocument/2006/relationships/image" Target="../media/image5.gif"/><Relationship Id="rId5" Type="http://schemas.openxmlformats.org/officeDocument/2006/relationships/image" Target="../media/image4.gif"/><Relationship Id="rId4" Type="http://schemas.openxmlformats.org/officeDocument/2006/relationships/image" Target="../media/image3.gif"/></Relationships>
</file>

<file path=ppt/slides/_rels/slide4.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gif"/><Relationship Id="rId2" Type="http://schemas.openxmlformats.org/officeDocument/2006/relationships/image" Target="../media/image1.gif"/><Relationship Id="rId1" Type="http://schemas.openxmlformats.org/officeDocument/2006/relationships/slideLayout" Target="../slideLayouts/slideLayout2.xml"/><Relationship Id="rId4" Type="http://schemas.openxmlformats.org/officeDocument/2006/relationships/image" Target="../media/image7.gif"/></Relationships>
</file>

<file path=ppt/slides/_rels/slide6.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image" Target="../media/image8.gif"/><Relationship Id="rId1" Type="http://schemas.openxmlformats.org/officeDocument/2006/relationships/slideLayout" Target="../slideLayouts/slideLayout2.xml"/><Relationship Id="rId4" Type="http://schemas.openxmlformats.org/officeDocument/2006/relationships/image" Target="../media/image10.gif"/></Relationships>
</file>

<file path=ppt/slides/_rels/slide7.xml.rels><?xml version="1.0" encoding="UTF-8" standalone="yes"?>
<Relationships xmlns="http://schemas.openxmlformats.org/package/2006/relationships"><Relationship Id="rId3" Type="http://schemas.openxmlformats.org/officeDocument/2006/relationships/image" Target="../media/image12.gif"/><Relationship Id="rId2" Type="http://schemas.openxmlformats.org/officeDocument/2006/relationships/image" Target="../media/image11.gif"/><Relationship Id="rId1" Type="http://schemas.openxmlformats.org/officeDocument/2006/relationships/slideLayout" Target="../slideLayouts/slideLayout2.xml"/><Relationship Id="rId5" Type="http://schemas.openxmlformats.org/officeDocument/2006/relationships/image" Target="../media/image10.gif"/><Relationship Id="rId4" Type="http://schemas.openxmlformats.org/officeDocument/2006/relationships/image" Target="../media/image9.gif"/></Relationships>
</file>

<file path=ppt/slides/_rels/slide8.xml.rels><?xml version="1.0" encoding="UTF-8" standalone="yes"?>
<Relationships xmlns="http://schemas.openxmlformats.org/package/2006/relationships"><Relationship Id="rId3" Type="http://schemas.openxmlformats.org/officeDocument/2006/relationships/image" Target="../media/image12.gif"/><Relationship Id="rId2" Type="http://schemas.openxmlformats.org/officeDocument/2006/relationships/image" Target="../media/image11.gif"/><Relationship Id="rId1" Type="http://schemas.openxmlformats.org/officeDocument/2006/relationships/slideLayout" Target="../slideLayouts/slideLayout2.xml"/><Relationship Id="rId5" Type="http://schemas.openxmlformats.org/officeDocument/2006/relationships/image" Target="../media/image10.gif"/><Relationship Id="rId4" Type="http://schemas.openxmlformats.org/officeDocument/2006/relationships/image" Target="../media/image9.gif"/></Relationships>
</file>

<file path=ppt/slides/_rels/slide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5.gif"/><Relationship Id="rId2" Type="http://schemas.openxmlformats.org/officeDocument/2006/relationships/image" Target="../media/image14.png"/><Relationship Id="rId1" Type="http://schemas.openxmlformats.org/officeDocument/2006/relationships/slideLayout" Target="../slideLayouts/slideLayout2.xml"/><Relationship Id="rId5" Type="http://schemas.openxmlformats.org/officeDocument/2006/relationships/image" Target="../media/image16.gif"/><Relationship Id="rId4" Type="http://schemas.openxmlformats.org/officeDocument/2006/relationships/image" Target="../media/image12.gif"/></Relationships>
</file>

<file path=ppt/slides/_rels/slide11.xml.rels><?xml version="1.0" encoding="UTF-8" standalone="yes"?>
<Relationships xmlns="http://schemas.openxmlformats.org/package/2006/relationships"><Relationship Id="rId3" Type="http://schemas.openxmlformats.org/officeDocument/2006/relationships/image" Target="../media/image15.gif"/><Relationship Id="rId2" Type="http://schemas.openxmlformats.org/officeDocument/2006/relationships/image" Target="../media/image14.png"/><Relationship Id="rId1" Type="http://schemas.openxmlformats.org/officeDocument/2006/relationships/slideLayout" Target="../slideLayouts/slideLayout2.xml"/><Relationship Id="rId5" Type="http://schemas.openxmlformats.org/officeDocument/2006/relationships/image" Target="../media/image16.gif"/><Relationship Id="rId4" Type="http://schemas.openxmlformats.org/officeDocument/2006/relationships/image" Target="../media/image12.gif"/></Relationships>
</file>

<file path=ppt/slides/_rels/slide12.xml.rels><?xml version="1.0" encoding="UTF-8" standalone="yes"?>
<Relationships xmlns="http://schemas.openxmlformats.org/package/2006/relationships"><Relationship Id="rId3" Type="http://schemas.openxmlformats.org/officeDocument/2006/relationships/image" Target="../media/image12.gif"/><Relationship Id="rId2" Type="http://schemas.openxmlformats.org/officeDocument/2006/relationships/image" Target="../media/image14.png"/><Relationship Id="rId1" Type="http://schemas.openxmlformats.org/officeDocument/2006/relationships/slideLayout" Target="../slideLayouts/slideLayout2.xml"/><Relationship Id="rId5" Type="http://schemas.openxmlformats.org/officeDocument/2006/relationships/image" Target="../media/image17.gif"/><Relationship Id="rId4" Type="http://schemas.openxmlformats.org/officeDocument/2006/relationships/image" Target="../media/image16.gif"/></Relationships>
</file>

<file path=ppt/slides/_rels/slide13.xml.rels><?xml version="1.0" encoding="UTF-8" standalone="yes"?>
<Relationships xmlns="http://schemas.openxmlformats.org/package/2006/relationships"><Relationship Id="rId3" Type="http://schemas.openxmlformats.org/officeDocument/2006/relationships/image" Target="../media/image19.gif"/><Relationship Id="rId2" Type="http://schemas.openxmlformats.org/officeDocument/2006/relationships/image" Target="../media/image18.gif"/><Relationship Id="rId1" Type="http://schemas.openxmlformats.org/officeDocument/2006/relationships/slideLayout" Target="../slideLayouts/slideLayout2.xml"/><Relationship Id="rId6" Type="http://schemas.openxmlformats.org/officeDocument/2006/relationships/image" Target="../media/image22.gif"/><Relationship Id="rId5" Type="http://schemas.openxmlformats.org/officeDocument/2006/relationships/image" Target="../media/image21.gif"/><Relationship Id="rId4" Type="http://schemas.openxmlformats.org/officeDocument/2006/relationships/image" Target="../media/image20.gif"/></Relationships>
</file>

<file path=ppt/slides/_rels/slide14.xml.rels><?xml version="1.0" encoding="UTF-8" standalone="yes"?>
<Relationships xmlns="http://schemas.openxmlformats.org/package/2006/relationships"><Relationship Id="rId3" Type="http://schemas.openxmlformats.org/officeDocument/2006/relationships/image" Target="../media/image19.gif"/><Relationship Id="rId2" Type="http://schemas.openxmlformats.org/officeDocument/2006/relationships/image" Target="../media/image18.gif"/><Relationship Id="rId1" Type="http://schemas.openxmlformats.org/officeDocument/2006/relationships/slideLayout" Target="../slideLayouts/slideLayout2.xml"/><Relationship Id="rId6" Type="http://schemas.openxmlformats.org/officeDocument/2006/relationships/image" Target="../media/image22.gif"/><Relationship Id="rId5" Type="http://schemas.openxmlformats.org/officeDocument/2006/relationships/image" Target="../media/image21.gif"/><Relationship Id="rId4" Type="http://schemas.openxmlformats.org/officeDocument/2006/relationships/image" Target="../media/image20.gif"/></Relationships>
</file>

<file path=ppt/slides/_rels/slide15.xml.rels><?xml version="1.0" encoding="UTF-8" standalone="yes"?>
<Relationships xmlns="http://schemas.openxmlformats.org/package/2006/relationships"><Relationship Id="rId3" Type="http://schemas.openxmlformats.org/officeDocument/2006/relationships/image" Target="../media/image18.gif"/><Relationship Id="rId7" Type="http://schemas.openxmlformats.org/officeDocument/2006/relationships/image" Target="../media/image22.gif"/><Relationship Id="rId2" Type="http://schemas.openxmlformats.org/officeDocument/2006/relationships/image" Target="../media/image23.gif"/><Relationship Id="rId1" Type="http://schemas.openxmlformats.org/officeDocument/2006/relationships/slideLayout" Target="../slideLayouts/slideLayout2.xml"/><Relationship Id="rId6" Type="http://schemas.openxmlformats.org/officeDocument/2006/relationships/image" Target="../media/image21.gif"/><Relationship Id="rId5" Type="http://schemas.openxmlformats.org/officeDocument/2006/relationships/image" Target="../media/image20.gif"/><Relationship Id="rId4" Type="http://schemas.openxmlformats.org/officeDocument/2006/relationships/image" Target="../media/image19.gif"/></Relationships>
</file>

<file path=ppt/slides/_rels/slide16.xml.rels><?xml version="1.0" encoding="UTF-8" standalone="yes"?>
<Relationships xmlns="http://schemas.openxmlformats.org/package/2006/relationships"><Relationship Id="rId3" Type="http://schemas.openxmlformats.org/officeDocument/2006/relationships/image" Target="../media/image18.gif"/><Relationship Id="rId2" Type="http://schemas.openxmlformats.org/officeDocument/2006/relationships/image" Target="../media/image23.gif"/><Relationship Id="rId1" Type="http://schemas.openxmlformats.org/officeDocument/2006/relationships/slideLayout" Target="../slideLayouts/slideLayout2.xml"/><Relationship Id="rId6" Type="http://schemas.openxmlformats.org/officeDocument/2006/relationships/image" Target="../media/image24.gif"/><Relationship Id="rId5" Type="http://schemas.openxmlformats.org/officeDocument/2006/relationships/image" Target="../media/image20.gif"/><Relationship Id="rId4" Type="http://schemas.openxmlformats.org/officeDocument/2006/relationships/image" Target="../media/image19.gif"/></Relationships>
</file>

<file path=ppt/slides/_rels/slide17.xml.rels><?xml version="1.0" encoding="UTF-8" standalone="yes"?>
<Relationships xmlns="http://schemas.openxmlformats.org/package/2006/relationships"><Relationship Id="rId3" Type="http://schemas.openxmlformats.org/officeDocument/2006/relationships/image" Target="../media/image18.gif"/><Relationship Id="rId2" Type="http://schemas.openxmlformats.org/officeDocument/2006/relationships/image" Target="../media/image23.gif"/><Relationship Id="rId1" Type="http://schemas.openxmlformats.org/officeDocument/2006/relationships/slideLayout" Target="../slideLayouts/slideLayout2.xml"/><Relationship Id="rId6" Type="http://schemas.openxmlformats.org/officeDocument/2006/relationships/image" Target="../media/image24.gif"/><Relationship Id="rId5" Type="http://schemas.openxmlformats.org/officeDocument/2006/relationships/image" Target="../media/image20.gif"/><Relationship Id="rId4" Type="http://schemas.openxmlformats.org/officeDocument/2006/relationships/image" Target="../media/image19.gif"/></Relationships>
</file>

<file path=ppt/slides/_rels/slide18.xml.rels><?xml version="1.0" encoding="UTF-8" standalone="yes"?>
<Relationships xmlns="http://schemas.openxmlformats.org/package/2006/relationships"><Relationship Id="rId3" Type="http://schemas.openxmlformats.org/officeDocument/2006/relationships/image" Target="../media/image18.gif"/><Relationship Id="rId2" Type="http://schemas.openxmlformats.org/officeDocument/2006/relationships/image" Target="../media/image23.gif"/><Relationship Id="rId1" Type="http://schemas.openxmlformats.org/officeDocument/2006/relationships/slideLayout" Target="../slideLayouts/slideLayout2.xml"/><Relationship Id="rId6" Type="http://schemas.openxmlformats.org/officeDocument/2006/relationships/image" Target="../media/image24.gif"/><Relationship Id="rId5" Type="http://schemas.openxmlformats.org/officeDocument/2006/relationships/image" Target="../media/image20.gif"/><Relationship Id="rId4" Type="http://schemas.openxmlformats.org/officeDocument/2006/relationships/image" Target="../media/image19.gif"/></Relationships>
</file>

<file path=ppt/slides/_rels/slide19.xml.rels><?xml version="1.0" encoding="UTF-8" standalone="yes"?>
<Relationships xmlns="http://schemas.openxmlformats.org/package/2006/relationships"><Relationship Id="rId3" Type="http://schemas.openxmlformats.org/officeDocument/2006/relationships/image" Target="../media/image18.gif"/><Relationship Id="rId2" Type="http://schemas.openxmlformats.org/officeDocument/2006/relationships/image" Target="../media/image23.gif"/><Relationship Id="rId1" Type="http://schemas.openxmlformats.org/officeDocument/2006/relationships/slideLayout" Target="../slideLayouts/slideLayout2.xml"/><Relationship Id="rId6" Type="http://schemas.openxmlformats.org/officeDocument/2006/relationships/image" Target="../media/image24.gif"/><Relationship Id="rId5" Type="http://schemas.openxmlformats.org/officeDocument/2006/relationships/image" Target="../media/image20.gif"/><Relationship Id="rId4" Type="http://schemas.openxmlformats.org/officeDocument/2006/relationships/image" Target="../media/image19.gif"/></Relationships>
</file>

<file path=ppt/slides/_rels/slide20.xml.rels><?xml version="1.0" encoding="UTF-8" standalone="yes"?>
<Relationships xmlns="http://schemas.openxmlformats.org/package/2006/relationships"><Relationship Id="rId3" Type="http://schemas.openxmlformats.org/officeDocument/2006/relationships/image" Target="../media/image18.gif"/><Relationship Id="rId2" Type="http://schemas.openxmlformats.org/officeDocument/2006/relationships/image" Target="../media/image23.gif"/><Relationship Id="rId1" Type="http://schemas.openxmlformats.org/officeDocument/2006/relationships/slideLayout" Target="../slideLayouts/slideLayout2.xml"/><Relationship Id="rId6" Type="http://schemas.openxmlformats.org/officeDocument/2006/relationships/image" Target="../media/image24.gif"/><Relationship Id="rId5" Type="http://schemas.openxmlformats.org/officeDocument/2006/relationships/image" Target="../media/image20.gif"/><Relationship Id="rId4" Type="http://schemas.openxmlformats.org/officeDocument/2006/relationships/image" Target="../media/image19.gif"/></Relationships>
</file>

<file path=ppt/slides/_rels/slide21.xml.rels><?xml version="1.0" encoding="UTF-8" standalone="yes"?>
<Relationships xmlns="http://schemas.openxmlformats.org/package/2006/relationships"><Relationship Id="rId3" Type="http://schemas.openxmlformats.org/officeDocument/2006/relationships/image" Target="../media/image18.gif"/><Relationship Id="rId2" Type="http://schemas.openxmlformats.org/officeDocument/2006/relationships/image" Target="../media/image23.gif"/><Relationship Id="rId1" Type="http://schemas.openxmlformats.org/officeDocument/2006/relationships/slideLayout" Target="../slideLayouts/slideLayout2.xml"/><Relationship Id="rId5" Type="http://schemas.openxmlformats.org/officeDocument/2006/relationships/image" Target="../media/image20.gif"/><Relationship Id="rId4" Type="http://schemas.openxmlformats.org/officeDocument/2006/relationships/image" Target="../media/image19.gi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l-GR" b="1" dirty="0" smtClean="0">
                <a:solidFill>
                  <a:srgbClr val="FF0000"/>
                </a:solidFill>
              </a:rPr>
              <a:t>Λεφτά για την κατασκήνωση</a:t>
            </a:r>
            <a:endParaRPr lang="el-GR" b="1" dirty="0">
              <a:solidFill>
                <a:srgbClr val="FF0000"/>
              </a:solidFill>
            </a:endParaRPr>
          </a:p>
        </p:txBody>
      </p:sp>
      <p:sp>
        <p:nvSpPr>
          <p:cNvPr id="3" name="Subtitle 2"/>
          <p:cNvSpPr>
            <a:spLocks noGrp="1"/>
          </p:cNvSpPr>
          <p:nvPr>
            <p:ph type="subTitle" idx="1"/>
          </p:nvPr>
        </p:nvSpPr>
        <p:spPr/>
        <p:txBody>
          <a:bodyPr/>
          <a:lstStyle/>
          <a:p>
            <a:r>
              <a:rPr lang="el-GR" dirty="0" smtClean="0"/>
              <a:t>Το Στοιχειωμένο Σπίτι</a:t>
            </a:r>
            <a:endParaRPr lang="en-US" dirty="0" smtClean="0"/>
          </a:p>
          <a:p>
            <a:r>
              <a:rPr lang="el-GR" dirty="0" smtClean="0"/>
              <a:t>Πρώτο Μάθημα</a:t>
            </a:r>
            <a:endParaRPr lang="en-US" dirty="0" smtClean="0"/>
          </a:p>
        </p:txBody>
      </p:sp>
    </p:spTree>
    <p:extLst>
      <p:ext uri="{BB962C8B-B14F-4D97-AF65-F5344CB8AC3E}">
        <p14:creationId xmlns:p14="http://schemas.microsoft.com/office/powerpoint/2010/main" val="89173579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95536" y="188640"/>
            <a:ext cx="8568952" cy="2031325"/>
          </a:xfrm>
          <a:prstGeom prst="rect">
            <a:avLst/>
          </a:prstGeom>
          <a:solidFill>
            <a:schemeClr val="accent2"/>
          </a:solidFill>
        </p:spPr>
        <p:txBody>
          <a:bodyPr wrap="square" rtlCol="0">
            <a:spAutoFit/>
          </a:bodyPr>
          <a:lstStyle/>
          <a:p>
            <a:r>
              <a:rPr lang="el-GR" b="1" dirty="0" smtClean="0">
                <a:solidFill>
                  <a:srgbClr val="FFFF00"/>
                </a:solidFill>
              </a:rPr>
              <a:t>Ένα απαλό αεράκι φυσούσε πάνω από τα γαλήνια νερά. Ο Τσάρλυ χασμουρήθηκε</a:t>
            </a:r>
          </a:p>
          <a:p>
            <a:r>
              <a:rPr lang="el-GR" b="1" dirty="0" smtClean="0">
                <a:solidFill>
                  <a:srgbClr val="FFFF00"/>
                </a:solidFill>
              </a:rPr>
              <a:t>και τέντωσε τα πόδια του.. Για άλλη μια φορά, αυτός κι ο φίλος του ο Κοκκινομάλλης απολάμβαναν τις καλοκαιρινές διακοπές τους ψαρεύοντας και κολυμπώντας στο ποτάμι. Το καλοκαίρι ήταν η καλύτερη εποχή – έπαιζαν μπέιζμπολ, έκαναν βόλτες με τα ποδήλατα, παρακολουθούσαν το Θερινό Σχολείο και, όπως πάντα, το Κυριακό Σχολείο.</a:t>
            </a:r>
          </a:p>
          <a:p>
            <a:r>
              <a:rPr lang="el-GR" b="1" dirty="0" smtClean="0">
                <a:solidFill>
                  <a:srgbClr val="FFFF00"/>
                </a:solidFill>
              </a:rPr>
              <a:t>Ο Τσάρλυ γύρισε και κοίταξε τον Κοκκινομάλλη. «Άκουσες τι είπαν την Κυριακή; Η κατασκήνωση ξεκινά σε λιγότερο από ένα μήνα!», είπε. </a:t>
            </a:r>
            <a:endParaRPr lang="el-GR" b="1" dirty="0">
              <a:solidFill>
                <a:srgbClr val="FFFF00"/>
              </a:solidFill>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1560" y="2348880"/>
            <a:ext cx="4353972" cy="2808312"/>
          </a:xfrm>
          <a:prstGeom prst="rect">
            <a:avLst/>
          </a:prstGeom>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34000" y="2567257"/>
            <a:ext cx="3810000" cy="2638425"/>
          </a:xfrm>
          <a:prstGeom prst="rect">
            <a:avLst/>
          </a:prstGeom>
        </p:spPr>
      </p:pic>
    </p:spTree>
    <p:extLst>
      <p:ext uri="{BB962C8B-B14F-4D97-AF65-F5344CB8AC3E}">
        <p14:creationId xmlns:p14="http://schemas.microsoft.com/office/powerpoint/2010/main" val="20999083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40556"/>
            <a:ext cx="9252520" cy="2031325"/>
          </a:xfrm>
          <a:prstGeom prst="rect">
            <a:avLst/>
          </a:prstGeom>
          <a:solidFill>
            <a:schemeClr val="tx1"/>
          </a:solidFill>
        </p:spPr>
        <p:txBody>
          <a:bodyPr wrap="square" rtlCol="0">
            <a:spAutoFit/>
          </a:bodyPr>
          <a:lstStyle/>
          <a:p>
            <a:r>
              <a:rPr lang="el-GR" b="1" dirty="0" smtClean="0">
                <a:solidFill>
                  <a:schemeClr val="bg1"/>
                </a:solidFill>
              </a:rPr>
              <a:t>«Ποπό, δεν μπορώ να περιμένω!» Ναι», συμφώνησε ο Κοκκινομάλλης. «Σε λίγο θα είμαστε και πάλι στο Σπιτάκι </a:t>
            </a:r>
            <a:r>
              <a:rPr lang="el-GR" b="1" dirty="0" err="1" smtClean="0">
                <a:solidFill>
                  <a:schemeClr val="bg1"/>
                </a:solidFill>
              </a:rPr>
              <a:t>Κάρει</a:t>
            </a:r>
            <a:r>
              <a:rPr lang="el-GR" b="1" dirty="0" smtClean="0">
                <a:solidFill>
                  <a:schemeClr val="bg1"/>
                </a:solidFill>
              </a:rPr>
              <a:t> και θα παίζουμε μπάλα με όλα τα φιλαράκια μας» «Χμ, ας </a:t>
            </a:r>
            <a:r>
              <a:rPr lang="el-GR" b="1" dirty="0" err="1" smtClean="0">
                <a:solidFill>
                  <a:schemeClr val="bg1"/>
                </a:solidFill>
              </a:rPr>
              <a:t>ελπί</a:t>
            </a:r>
            <a:r>
              <a:rPr lang="en-US" b="1" dirty="0" smtClean="0">
                <a:solidFill>
                  <a:schemeClr val="bg1"/>
                </a:solidFill>
              </a:rPr>
              <a:t>-</a:t>
            </a:r>
            <a:r>
              <a:rPr lang="el-GR" b="1" dirty="0" err="1" smtClean="0">
                <a:solidFill>
                  <a:schemeClr val="bg1"/>
                </a:solidFill>
              </a:rPr>
              <a:t>σουμε</a:t>
            </a:r>
            <a:r>
              <a:rPr lang="el-GR" b="1" dirty="0" smtClean="0">
                <a:solidFill>
                  <a:schemeClr val="bg1"/>
                </a:solidFill>
              </a:rPr>
              <a:t> ότι δεν θα είναι όπως πέρυσι», είπε γελώντας ο Τσάρλυ. «Θυμάσαι τον </a:t>
            </a:r>
            <a:r>
              <a:rPr lang="el-GR" b="1" dirty="0" err="1" smtClean="0">
                <a:solidFill>
                  <a:schemeClr val="bg1"/>
                </a:solidFill>
              </a:rPr>
              <a:t>Μάικ</a:t>
            </a:r>
            <a:r>
              <a:rPr lang="el-GR" b="1" dirty="0" smtClean="0">
                <a:solidFill>
                  <a:schemeClr val="bg1"/>
                </a:solidFill>
              </a:rPr>
              <a:t> τον </a:t>
            </a:r>
            <a:r>
              <a:rPr lang="el-GR" b="1" dirty="0" err="1" smtClean="0">
                <a:solidFill>
                  <a:schemeClr val="bg1"/>
                </a:solidFill>
              </a:rPr>
              <a:t>Μπρατσαδώρο</a:t>
            </a:r>
            <a:r>
              <a:rPr lang="el-GR" b="1" dirty="0" smtClean="0">
                <a:solidFill>
                  <a:schemeClr val="bg1"/>
                </a:solidFill>
              </a:rPr>
              <a:t> και το κλεμμένο κλειδί; Σίγουρα για λίγο καιρό, είχα ανησυχήσει». Ο Κοκ</a:t>
            </a:r>
            <a:r>
              <a:rPr lang="en-US" b="1" dirty="0" smtClean="0">
                <a:solidFill>
                  <a:schemeClr val="bg1"/>
                </a:solidFill>
              </a:rPr>
              <a:t>-</a:t>
            </a:r>
            <a:r>
              <a:rPr lang="el-GR" b="1" dirty="0" err="1" smtClean="0">
                <a:solidFill>
                  <a:schemeClr val="bg1"/>
                </a:solidFill>
              </a:rPr>
              <a:t>κινομάλλης</a:t>
            </a:r>
            <a:r>
              <a:rPr lang="el-GR" b="1" dirty="0" smtClean="0">
                <a:solidFill>
                  <a:schemeClr val="bg1"/>
                </a:solidFill>
              </a:rPr>
              <a:t> έγνεψε καταφατικά. «Κι εγώ το ίδιο. Όταν όμως ο </a:t>
            </a:r>
            <a:r>
              <a:rPr lang="el-GR" b="1" dirty="0" err="1" smtClean="0">
                <a:solidFill>
                  <a:schemeClr val="bg1"/>
                </a:solidFill>
              </a:rPr>
              <a:t>Μάικ</a:t>
            </a:r>
            <a:r>
              <a:rPr lang="el-GR" b="1" dirty="0" smtClean="0">
                <a:solidFill>
                  <a:schemeClr val="bg1"/>
                </a:solidFill>
              </a:rPr>
              <a:t> έδωσε τη ζωή του στον Κύριο, χάρηκα τόσο πολύ που ένιωσα ότι κόντευα να εκραγώ από τη χαρά μου. Στην αρχή ο </a:t>
            </a:r>
            <a:r>
              <a:rPr lang="el-GR" b="1" dirty="0" err="1" smtClean="0">
                <a:solidFill>
                  <a:schemeClr val="bg1"/>
                </a:solidFill>
              </a:rPr>
              <a:t>Μάικ</a:t>
            </a:r>
            <a:r>
              <a:rPr lang="el-GR" b="1" dirty="0" smtClean="0">
                <a:solidFill>
                  <a:schemeClr val="bg1"/>
                </a:solidFill>
              </a:rPr>
              <a:t> έκανε πραγματικά το μάγκα, αλλά μετά άλλαξε στ’ αλήθεια».</a:t>
            </a:r>
            <a:endParaRPr lang="el-GR" b="1" dirty="0">
              <a:solidFill>
                <a:schemeClr val="bg1"/>
              </a:solidFill>
            </a:endParaRP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348880"/>
            <a:ext cx="4353972" cy="2808312"/>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44228" y="2433823"/>
            <a:ext cx="3810000" cy="2638425"/>
          </a:xfrm>
          <a:prstGeom prst="rect">
            <a:avLst/>
          </a:prstGeom>
        </p:spPr>
      </p:pic>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148064" y="4762500"/>
            <a:ext cx="3810000" cy="2095500"/>
          </a:xfrm>
          <a:prstGeom prst="rect">
            <a:avLst/>
          </a:prstGeom>
        </p:spPr>
      </p:pic>
      <p:pic>
        <p:nvPicPr>
          <p:cNvPr id="6" name="Picture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079055" y="2433822"/>
            <a:ext cx="2138018" cy="4297417"/>
          </a:xfrm>
          <a:prstGeom prst="rect">
            <a:avLst/>
          </a:prstGeom>
        </p:spPr>
      </p:pic>
      <p:pic>
        <p:nvPicPr>
          <p:cNvPr id="7" name="Picture 6"/>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847782" y="2125136"/>
            <a:ext cx="1556955" cy="4914788"/>
          </a:xfrm>
          <a:prstGeom prst="rect">
            <a:avLst/>
          </a:prstGeom>
        </p:spPr>
      </p:pic>
    </p:spTree>
    <p:extLst>
      <p:ext uri="{BB962C8B-B14F-4D97-AF65-F5344CB8AC3E}">
        <p14:creationId xmlns:p14="http://schemas.microsoft.com/office/powerpoint/2010/main" val="9278644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0" presetClass="exit" presetSubtype="0" fill="hold" nodeType="clickEffect">
                                  <p:stCondLst>
                                    <p:cond delay="0"/>
                                  </p:stCondLst>
                                  <p:childTnLst>
                                    <p:animEffect transition="out" filter="fade">
                                      <p:cBhvr>
                                        <p:cTn id="18" dur="500"/>
                                        <p:tgtEl>
                                          <p:spTgt spid="6"/>
                                        </p:tgtEl>
                                      </p:cBhvr>
                                    </p:animEffect>
                                    <p:set>
                                      <p:cBhvr>
                                        <p:cTn id="19" dur="1" fill="hold">
                                          <p:stCondLst>
                                            <p:cond delay="499"/>
                                          </p:stCondLst>
                                        </p:cTn>
                                        <p:tgtEl>
                                          <p:spTgt spid="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5171" y="0"/>
            <a:ext cx="8712968" cy="2862322"/>
          </a:xfrm>
          <a:prstGeom prst="rect">
            <a:avLst/>
          </a:prstGeom>
          <a:solidFill>
            <a:srgbClr val="92D050"/>
          </a:solidFill>
        </p:spPr>
        <p:txBody>
          <a:bodyPr wrap="square" rtlCol="0">
            <a:spAutoFit/>
          </a:bodyPr>
          <a:lstStyle/>
          <a:p>
            <a:r>
              <a:rPr lang="el-GR" b="1" dirty="0" smtClean="0"/>
              <a:t>«Αυτό συμβαίνει όταν γίνεσαι παιδί του Θεού», είπε ο Τσάρλυ. «Όμως, ξέρεις, Κοκκινομάλλη, ανησυχώ κάπως για την φετινή κατασκήνωση. Ο μπαμπάς μου είχε λιγότερη δουλειά απ’ </a:t>
            </a:r>
            <a:r>
              <a:rPr lang="el-GR" b="1" dirty="0" err="1" smtClean="0"/>
              <a:t>ό,τι</a:t>
            </a:r>
            <a:r>
              <a:rPr lang="el-GR" b="1" dirty="0" smtClean="0"/>
              <a:t> παλιότερα και μου είπε ότι αν δεν βρεθούν χρήματα από κάπου αλλού, ίσως να μην μπορέσω να πάω».</a:t>
            </a:r>
          </a:p>
          <a:p>
            <a:r>
              <a:rPr lang="el-GR" b="1" dirty="0" smtClean="0"/>
              <a:t>Ο Κοκκινομάλλης αναστέναξε. «Το ξέρω. Ούτε κι εμείς έχουμε χρήματα για την κατασκήνωση. Όμως δε θέλω να τη χάσω».</a:t>
            </a:r>
          </a:p>
          <a:p>
            <a:r>
              <a:rPr lang="el-GR" b="1" dirty="0" smtClean="0"/>
              <a:t>Ο Τσάρλυ έμεινε σιωπηλός. Ήξερε ότι ο Θεός μπορούσε να τους προμηθεύσει τα χρήματα, αλλά ήταν δύσκολο να το πιστέψει όταν δεν μπορούσε να δει με ποιο τρόπο θα γινόταν αυτό. Προσευχήθηκε από μέσα του και ζήτησε από το Θεό τα 25 δολάρια που θα χρειαζόταν για την κατασκήνωση</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221" y="3113316"/>
            <a:ext cx="4353972" cy="2808312"/>
          </a:xfrm>
          <a:prstGeom prst="rect">
            <a:avLst/>
          </a:prstGeom>
        </p:spPr>
      </p:pic>
    </p:spTree>
    <p:extLst>
      <p:ext uri="{BB962C8B-B14F-4D97-AF65-F5344CB8AC3E}">
        <p14:creationId xmlns:p14="http://schemas.microsoft.com/office/powerpoint/2010/main" val="142969748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07504" y="116632"/>
            <a:ext cx="9036496" cy="4524315"/>
          </a:xfrm>
          <a:prstGeom prst="rect">
            <a:avLst/>
          </a:prstGeom>
          <a:noFill/>
        </p:spPr>
        <p:txBody>
          <a:bodyPr wrap="square" rtlCol="0">
            <a:spAutoFit/>
          </a:bodyPr>
          <a:lstStyle/>
          <a:p>
            <a:r>
              <a:rPr lang="el-GR" dirty="0" smtClean="0"/>
              <a:t>Ξαφνικά ο Κοκκινομάλλης πήδησε όρθιος κλοτσώντας σχεδόν το καλάμι του μέσα στο νερό. Τα μάτια του ήταν ορθάνοιχτα. «Το βρήκα! Το βρήκα!».</a:t>
            </a:r>
          </a:p>
          <a:p>
            <a:r>
              <a:rPr lang="el-GR" dirty="0" smtClean="0"/>
              <a:t>«Τι βρήκες;» ρώτησε ο Τσάρλυ καθώς πετάχτηκε για να πιάσει το καλάμι. «Δε νομίζω να μιλάς για ψάρι».</a:t>
            </a:r>
          </a:p>
          <a:p>
            <a:r>
              <a:rPr lang="el-GR" dirty="0" smtClean="0"/>
              <a:t>«Όχι», φώναξε ο Κοκκινομάλλης. «Ξέρω πώς μπορούμε να κερδίσουμε χρήματα για την κατασκήνωση. Ξέρεις τον κύριο </a:t>
            </a:r>
            <a:r>
              <a:rPr lang="el-GR" dirty="0" err="1" smtClean="0"/>
              <a:t>Ουίλκινσον</a:t>
            </a:r>
            <a:r>
              <a:rPr lang="el-GR" dirty="0" smtClean="0"/>
              <a:t> που μένει λίγο πιο κάτω στο δρόμο μας; Θέλει να ανακαινίσει την παλιά έπαυλη “</a:t>
            </a:r>
            <a:r>
              <a:rPr lang="el-GR" dirty="0" err="1" smtClean="0"/>
              <a:t>Βίλις</a:t>
            </a:r>
            <a:r>
              <a:rPr lang="el-GR" dirty="0" smtClean="0"/>
              <a:t>”</a:t>
            </a:r>
            <a:r>
              <a:rPr lang="en-US" dirty="0" smtClean="0"/>
              <a:t> (</a:t>
            </a:r>
            <a:r>
              <a:rPr lang="el-GR" dirty="0" smtClean="0"/>
              <a:t>κάνε κλικ) για να μείνει σ’ αυτήν ο ανιψιός του. Έχει βάλει αγγελία στην εφημερίδα ζητώντας βοήθεια. Το ξέρω γιατί ο αδελφός μου πήγε να ρωτήσει πληροφορίες. Ο κ. </a:t>
            </a:r>
            <a:r>
              <a:rPr lang="el-GR" dirty="0" err="1" smtClean="0"/>
              <a:t>Ουίλκινσον</a:t>
            </a:r>
            <a:r>
              <a:rPr lang="el-GR" dirty="0" smtClean="0"/>
              <a:t> είπε ότι θα μπορούσε να πληρώσει μερικά αγόρια για να τον βοηθήσουν. Μπορούμε εκεί να πιάσουμε δουλειά. Κι ο Πρέστον έπιασε δουλειά στο </a:t>
            </a:r>
            <a:r>
              <a:rPr lang="el-GR" dirty="0" err="1" smtClean="0"/>
              <a:t>Τριάνγκλ</a:t>
            </a:r>
            <a:r>
              <a:rPr lang="el-GR" dirty="0" smtClean="0"/>
              <a:t> </a:t>
            </a:r>
            <a:r>
              <a:rPr lang="el-GR" dirty="0" err="1" smtClean="0"/>
              <a:t>Τράκινγκ</a:t>
            </a:r>
            <a:r>
              <a:rPr lang="el-GR" dirty="0" smtClean="0"/>
              <a:t> για να κερδίσει τα χρήματα για την κατασκήνωση. Γιατί να μην βρούμε κι εμείς δουλειά;» </a:t>
            </a:r>
          </a:p>
          <a:p>
            <a:r>
              <a:rPr lang="el-GR" dirty="0" smtClean="0"/>
              <a:t>Ο Τσάρλυ έμεινε λίγο σκεφτικός. «Χμ… Το λεωφορείο περνάει ακριβώς μπροστά από την παλιά έπαυλη και θα μπορούσαμε να πηγαίνουμε μ’ αυτό κάθε μέρα. Δεν ξέρουμε να κάνουμε όλες τις δουλειές αλλά θα μπορούμε να κουβαλούμε τα εργαλεία και να κάνουμε θελήματα και </a:t>
            </a:r>
            <a:r>
              <a:rPr lang="el-GR" dirty="0" err="1" smtClean="0"/>
              <a:t>ό,τι</a:t>
            </a:r>
            <a:r>
              <a:rPr lang="el-GR" dirty="0" smtClean="0"/>
              <a:t> άλλο χρειαστεί».</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0388" y="4049688"/>
            <a:ext cx="4353972" cy="2808312"/>
          </a:xfrm>
          <a:prstGeom prst="rect">
            <a:avLst/>
          </a:prstGeom>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96136" y="4282951"/>
            <a:ext cx="1905000" cy="1743075"/>
          </a:xfrm>
          <a:prstGeom prst="rect">
            <a:avLst/>
          </a:prstGeom>
        </p:spPr>
      </p:pic>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43250" y="4733925"/>
            <a:ext cx="2857500" cy="2124075"/>
          </a:xfrm>
          <a:prstGeom prst="rect">
            <a:avLst/>
          </a:prstGeom>
        </p:spPr>
      </p:pic>
    </p:spTree>
    <p:extLst>
      <p:ext uri="{BB962C8B-B14F-4D97-AF65-F5344CB8AC3E}">
        <p14:creationId xmlns:p14="http://schemas.microsoft.com/office/powerpoint/2010/main" val="35016063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nodeType="clickEffect">
                                  <p:stCondLst>
                                    <p:cond delay="0"/>
                                  </p:stCondLst>
                                  <p:childTnLst>
                                    <p:animEffect transition="out" filter="fade">
                                      <p:cBhvr>
                                        <p:cTn id="11" dur="500"/>
                                        <p:tgtEl>
                                          <p:spTgt spid="5"/>
                                        </p:tgtEl>
                                      </p:cBhvr>
                                    </p:animEffect>
                                    <p:set>
                                      <p:cBhvr>
                                        <p:cTn id="12" dur="1" fill="hold">
                                          <p:stCondLst>
                                            <p:cond delay="499"/>
                                          </p:stCondLst>
                                        </p:cTn>
                                        <p:tgtEl>
                                          <p:spTgt spid="5"/>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23728" y="3332620"/>
            <a:ext cx="1516165" cy="3573016"/>
          </a:xfrm>
          <a:prstGeom prst="rect">
            <a:avLst/>
          </a:prstGeom>
        </p:spPr>
      </p:pic>
      <p:sp>
        <p:nvSpPr>
          <p:cNvPr id="6" name="TextBox 5"/>
          <p:cNvSpPr txBox="1"/>
          <p:nvPr/>
        </p:nvSpPr>
        <p:spPr>
          <a:xfrm>
            <a:off x="107504" y="116632"/>
            <a:ext cx="9036496" cy="3139321"/>
          </a:xfrm>
          <a:prstGeom prst="rect">
            <a:avLst/>
          </a:prstGeom>
          <a:noFill/>
        </p:spPr>
        <p:txBody>
          <a:bodyPr wrap="square" rtlCol="0">
            <a:spAutoFit/>
          </a:bodyPr>
          <a:lstStyle/>
          <a:p>
            <a:r>
              <a:rPr lang="el-GR" dirty="0"/>
              <a:t>Ο Τσάρλυ έμεινε λίγο σκεφτικός. «Χμ… Το λεωφορείο περνάει ακριβώς μπροστά από την παλιά έπαυλη και θα μπορούσαμε να πηγαίνουμε μ’ αυτό κάθε μέρα. Δεν ξέρουμε να κάνουμε όλες τις δουλειές αλλά θα μπορούμε να κουβαλούμε τα εργαλεία και να κάνουμε θελήματα και </a:t>
            </a:r>
            <a:r>
              <a:rPr lang="el-GR" dirty="0" err="1"/>
              <a:t>ό,τι</a:t>
            </a:r>
            <a:r>
              <a:rPr lang="el-GR" dirty="0"/>
              <a:t> άλλο χρειαστεί».</a:t>
            </a:r>
          </a:p>
          <a:p>
            <a:r>
              <a:rPr lang="el-GR" dirty="0"/>
              <a:t>Ο Τσάρλυ είχε ήδη αρχίσει να μαζεύει το καλάμι του και να βάζει τα απομεινάρια του κολατσιού τους πίσω στο καλάθι. Και τα δύο αγόρια ανυπομονούσαν να </a:t>
            </a:r>
            <a:r>
              <a:rPr lang="el-GR" dirty="0" smtClean="0"/>
              <a:t>φύγουν. </a:t>
            </a:r>
            <a:r>
              <a:rPr lang="el-GR" dirty="0"/>
              <a:t>Έφτασαν τρέχοντας στο σπίτι του Τσάρλυ και, χωρίς να προλάβουν να πάρουν ανάσα, εξήγησαν τα σχέδιά τους στη μαμά </a:t>
            </a:r>
            <a:r>
              <a:rPr lang="el-GR" dirty="0" smtClean="0"/>
              <a:t>του</a:t>
            </a:r>
            <a:endParaRPr lang="el-GR" dirty="0"/>
          </a:p>
          <a:p>
            <a:r>
              <a:rPr lang="el-GR" dirty="0"/>
              <a:t>«Μπορούμε να πάμε, μαμά;» ρώτησε ο Τσάρλυ.</a:t>
            </a:r>
          </a:p>
          <a:p>
            <a:r>
              <a:rPr lang="el-GR" dirty="0"/>
              <a:t>«Μου φαίνεται καλή ιδέα», είπε εκείνη. «Γιατί δε ζητάς από το μπαμπά να τηλεφωνήσει, όταν γυρίσει στο σπίτι;»</a:t>
            </a:r>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9552" y="3332620"/>
            <a:ext cx="1183312" cy="3764668"/>
          </a:xfrm>
          <a:prstGeom prst="rect">
            <a:avLst/>
          </a:prstGeom>
        </p:spPr>
      </p:pic>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99992" y="1777053"/>
            <a:ext cx="2381250" cy="5295900"/>
          </a:xfrm>
          <a:prstGeom prst="rect">
            <a:avLst/>
          </a:prstGeom>
        </p:spPr>
      </p:pic>
    </p:spTree>
    <p:extLst>
      <p:ext uri="{BB962C8B-B14F-4D97-AF65-F5344CB8AC3E}">
        <p14:creationId xmlns:p14="http://schemas.microsoft.com/office/powerpoint/2010/main" val="336045050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4860032" y="0"/>
            <a:ext cx="4283968" cy="6740307"/>
          </a:xfrm>
          <a:prstGeom prst="rect">
            <a:avLst/>
          </a:prstGeom>
          <a:noFill/>
        </p:spPr>
        <p:txBody>
          <a:bodyPr wrap="square" rtlCol="0">
            <a:spAutoFit/>
          </a:bodyPr>
          <a:lstStyle/>
          <a:p>
            <a:r>
              <a:rPr lang="el-GR" dirty="0" smtClean="0"/>
              <a:t>Τι καλά να μας πάρει στη δουλειά!» είπε ο Κοκκινομάλλης.</a:t>
            </a:r>
          </a:p>
          <a:p>
            <a:r>
              <a:rPr lang="el-GR" dirty="0" smtClean="0"/>
              <a:t>«Προσευχηθήκατε καθόλου γι’ αυτό;» είπε η μαμά του Τσάρλυ. Τα αγόρια κοιταχτήκανε. «</a:t>
            </a:r>
            <a:r>
              <a:rPr lang="el-GR" dirty="0" err="1" smtClean="0"/>
              <a:t>Εε</a:t>
            </a:r>
            <a:r>
              <a:rPr lang="el-GR" dirty="0" smtClean="0"/>
              <a:t>… όχι. Δηλαδή όχι ακόμα», ψέλλισε ο Τσάρλυ. «Ας προσευχηθούμε όμως γι’ αυτό τώρα»</a:t>
            </a:r>
          </a:p>
          <a:p>
            <a:r>
              <a:rPr lang="el-GR" dirty="0" smtClean="0"/>
              <a:t>Όταν εκείνο το απόγευμα ο μπαμπάς του Τσάρλυ γύρισε σπίτι, και τα δυο αγόρια τον περίμεναν στην μπροστινή βεράντα Του εξήγησαν γρήγορα</a:t>
            </a:r>
            <a:r>
              <a:rPr lang="en-US" dirty="0" smtClean="0"/>
              <a:t> </a:t>
            </a:r>
            <a:r>
              <a:rPr lang="el-GR" dirty="0" smtClean="0"/>
              <a:t>την ιδέα τους. Έμοιαζε ευχαριστημένος και περήφανος γι’ αυτούς.</a:t>
            </a:r>
          </a:p>
          <a:p>
            <a:r>
              <a:rPr lang="el-GR" dirty="0" smtClean="0"/>
              <a:t>Ο Κοκκινομάλλης έμεινε να φάει βραδινό μαζί τους και μόλις τέλειωσαν το φαγητό, ο μπαμπάς του Τσάρλυ τηλεφώνησε στον κ. </a:t>
            </a:r>
            <a:r>
              <a:rPr lang="el-GR" dirty="0" err="1" smtClean="0"/>
              <a:t>Ουίλκινσον</a:t>
            </a:r>
            <a:r>
              <a:rPr lang="el-GR" dirty="0" smtClean="0"/>
              <a:t>. Τα αγόρια κρατούσαν την αναπνοή τους καθώς τον άκουγαν να μιλάει.</a:t>
            </a:r>
          </a:p>
          <a:p>
            <a:r>
              <a:rPr lang="el-GR" dirty="0" smtClean="0"/>
              <a:t>«Ναι, γεια σας. Ο κ. </a:t>
            </a:r>
            <a:r>
              <a:rPr lang="el-GR" dirty="0" err="1" smtClean="0"/>
              <a:t>Ουίλκινσον</a:t>
            </a:r>
            <a:r>
              <a:rPr lang="el-GR" dirty="0" smtClean="0"/>
              <a:t>;», τον άκουσαν να λέει. «</a:t>
            </a:r>
            <a:r>
              <a:rPr lang="el-GR" dirty="0" err="1" smtClean="0"/>
              <a:t>Ειμαι</a:t>
            </a:r>
            <a:r>
              <a:rPr lang="el-GR" dirty="0" smtClean="0"/>
              <a:t> ο κ. </a:t>
            </a:r>
            <a:r>
              <a:rPr lang="el-GR" dirty="0" err="1" smtClean="0"/>
              <a:t>Χενκς</a:t>
            </a:r>
            <a:r>
              <a:rPr lang="el-GR" dirty="0" smtClean="0"/>
              <a:t>. Εδώ έχω δυο αγόρια, το γιο μου Τσάρλυ και τον  Κοκκινομάλλη, που είδαν την αγγελία σας στην εφημερίδα και </a:t>
            </a:r>
            <a:r>
              <a:rPr lang="el-GR" dirty="0" err="1" smtClean="0"/>
              <a:t>θέλαν</a:t>
            </a:r>
            <a:r>
              <a:rPr lang="el-GR" dirty="0" smtClean="0"/>
              <a:t> να σας ρωτήσουν</a:t>
            </a:r>
            <a:endParaRPr lang="el-GR" dirty="0" smtClean="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5616" y="1571301"/>
            <a:ext cx="2290771" cy="4948064"/>
          </a:xfrm>
          <a:prstGeom prst="rect">
            <a:avLst/>
          </a:prstGeom>
        </p:spPr>
      </p:pic>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2627784" y="2807096"/>
            <a:ext cx="1290775" cy="3712269"/>
          </a:xfrm>
          <a:prstGeom prst="rect">
            <a:avLst/>
          </a:prstGeom>
        </p:spPr>
      </p:pic>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flipH="1">
            <a:off x="3512440" y="2996952"/>
            <a:ext cx="1255024" cy="3992819"/>
          </a:xfrm>
          <a:prstGeom prst="rect">
            <a:avLst/>
          </a:prstGeom>
        </p:spPr>
      </p:pic>
      <p:pic>
        <p:nvPicPr>
          <p:cNvPr id="9" name="Picture 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flipH="1">
            <a:off x="-19926" y="1571301"/>
            <a:ext cx="2121743" cy="5295900"/>
          </a:xfrm>
          <a:prstGeom prst="rect">
            <a:avLst/>
          </a:prstGeom>
        </p:spPr>
      </p:pic>
    </p:spTree>
    <p:extLst>
      <p:ext uri="{BB962C8B-B14F-4D97-AF65-F5344CB8AC3E}">
        <p14:creationId xmlns:p14="http://schemas.microsoft.com/office/powerpoint/2010/main" val="429415221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4860032" y="0"/>
            <a:ext cx="4283968" cy="2585323"/>
          </a:xfrm>
          <a:prstGeom prst="rect">
            <a:avLst/>
          </a:prstGeom>
          <a:noFill/>
        </p:spPr>
        <p:txBody>
          <a:bodyPr wrap="square" rtlCol="0">
            <a:spAutoFit/>
          </a:bodyPr>
          <a:lstStyle/>
          <a:p>
            <a:r>
              <a:rPr lang="el-GR" dirty="0" smtClean="0"/>
              <a:t>αν </a:t>
            </a:r>
            <a:r>
              <a:rPr lang="el-GR" dirty="0"/>
              <a:t>μπορούν να έρθουν για να σας βοηθήσουν… ναι, α, κατάλαβα… Λοιπόν, εντάξει, θα τους στείλω αύριο πρωί-πρωί».</a:t>
            </a:r>
          </a:p>
          <a:p>
            <a:r>
              <a:rPr lang="el-GR" dirty="0"/>
              <a:t>Ο Τσάρλυ ήταν βέβαιος ότι είχαν πάρει τη δουλειά, αλλά το πρόσωπό του σκοτείνιασε όταν ο μπαμπάς γύρισε και τους είπε: «Ο κ. </a:t>
            </a:r>
            <a:r>
              <a:rPr lang="el-GR" dirty="0" err="1"/>
              <a:t>Ουίλκινσον</a:t>
            </a:r>
            <a:r>
              <a:rPr lang="el-GR" dirty="0"/>
              <a:t> θέλει να μάθει για σας πρώτα και θα σας δει το πρωί. Τότε θα σας πει αν θα σας πάρει στη </a:t>
            </a:r>
            <a:r>
              <a:rPr lang="el-GR" dirty="0" smtClean="0"/>
              <a:t>δουλειά</a:t>
            </a:r>
            <a:endParaRPr lang="el-GR" dirty="0" smtClean="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5616" y="1571301"/>
            <a:ext cx="2290771" cy="4948064"/>
          </a:xfrm>
          <a:prstGeom prst="rect">
            <a:avLst/>
          </a:prstGeom>
        </p:spPr>
      </p:pic>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2627784" y="2807096"/>
            <a:ext cx="1290775" cy="3712269"/>
          </a:xfrm>
          <a:prstGeom prst="rect">
            <a:avLst/>
          </a:prstGeom>
        </p:spPr>
      </p:pic>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flipH="1">
            <a:off x="3512440" y="2996952"/>
            <a:ext cx="1255024" cy="3992819"/>
          </a:xfrm>
          <a:prstGeom prst="rect">
            <a:avLst/>
          </a:prstGeom>
        </p:spPr>
      </p:pic>
      <p:pic>
        <p:nvPicPr>
          <p:cNvPr id="9" name="Picture 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flipH="1">
            <a:off x="-19926" y="1571301"/>
            <a:ext cx="2121743" cy="5295900"/>
          </a:xfrm>
          <a:prstGeom prst="rect">
            <a:avLst/>
          </a:prstGeom>
        </p:spPr>
      </p:pic>
    </p:spTree>
    <p:extLst>
      <p:ext uri="{BB962C8B-B14F-4D97-AF65-F5344CB8AC3E}">
        <p14:creationId xmlns:p14="http://schemas.microsoft.com/office/powerpoint/2010/main" val="14405860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07504" y="116632"/>
            <a:ext cx="8856984" cy="646331"/>
          </a:xfrm>
          <a:prstGeom prst="rect">
            <a:avLst/>
          </a:prstGeom>
          <a:noFill/>
        </p:spPr>
        <p:txBody>
          <a:bodyPr wrap="square" rtlCol="0">
            <a:spAutoFit/>
          </a:bodyPr>
          <a:lstStyle/>
          <a:p>
            <a:r>
              <a:rPr lang="el-GR" dirty="0"/>
              <a:t>Εκείνο το βράδυ ο Τσάρλυ προσευχήθηκε για τη δουλειά. «Σε παρακαλώ, Κύριε, το θέλημά σου να γίνει», τελείωσε την προσευχή του.</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6040922">
            <a:off x="1691680" y="169238"/>
            <a:ext cx="6076418" cy="6858000"/>
          </a:xfrm>
          <a:prstGeom prst="rect">
            <a:avLst/>
          </a:prstGeom>
        </p:spPr>
      </p:pic>
    </p:spTree>
    <p:extLst>
      <p:ext uri="{BB962C8B-B14F-4D97-AF65-F5344CB8AC3E}">
        <p14:creationId xmlns:p14="http://schemas.microsoft.com/office/powerpoint/2010/main" val="223018943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79512" y="116632"/>
            <a:ext cx="3672408" cy="6186309"/>
          </a:xfrm>
          <a:prstGeom prst="rect">
            <a:avLst/>
          </a:prstGeom>
          <a:noFill/>
        </p:spPr>
        <p:txBody>
          <a:bodyPr wrap="square" rtlCol="0">
            <a:spAutoFit/>
          </a:bodyPr>
          <a:lstStyle/>
          <a:p>
            <a:r>
              <a:rPr lang="el-GR" dirty="0"/>
              <a:t>Την άλλη μέρα αμέσως μετά το πρωινό ο Τσάρλυ και ο Κοκκινομάλλης πήγαν στο σπίτι του κ. </a:t>
            </a:r>
            <a:r>
              <a:rPr lang="el-GR" dirty="0" err="1"/>
              <a:t>Ουίλκινσον</a:t>
            </a:r>
            <a:r>
              <a:rPr lang="el-GR" dirty="0"/>
              <a:t>. Η συνέντευξή τους ήταν πάρα πολύ </a:t>
            </a:r>
            <a:r>
              <a:rPr lang="el-GR" dirty="0" smtClean="0"/>
              <a:t>σύντομη</a:t>
            </a:r>
            <a:endParaRPr lang="el-GR" dirty="0"/>
          </a:p>
          <a:p>
            <a:r>
              <a:rPr lang="el-GR" dirty="0"/>
              <a:t>«Ποιος είναι ο Τσάρλυ;» ρώτησε ο κ. </a:t>
            </a:r>
            <a:r>
              <a:rPr lang="el-GR" dirty="0" err="1"/>
              <a:t>Ουίλκινσον</a:t>
            </a:r>
            <a:r>
              <a:rPr lang="el-GR" dirty="0"/>
              <a:t> σηκώνοντας τα μάτια του από την πρωινή εφημερίδα. «Ξεκινάς δουλειά την επόμενη Δευτέρα. Να είσαι εκεί στις οχτώ. Ξέρεις που είναι;»</a:t>
            </a:r>
          </a:p>
          <a:p>
            <a:r>
              <a:rPr lang="el-GR" dirty="0"/>
              <a:t>«Ναι», έγνεψε καταφατικά ο Τσάρλυ.</a:t>
            </a:r>
          </a:p>
          <a:p>
            <a:r>
              <a:rPr lang="el-GR" dirty="0"/>
              <a:t>«Δέκα δολάρια την βδομάδα. Αν δε σου κάνουν, λυπάμαι».</a:t>
            </a:r>
          </a:p>
          <a:p>
            <a:r>
              <a:rPr lang="el-GR" dirty="0"/>
              <a:t>«Εντάξει είναι, κ. </a:t>
            </a:r>
            <a:r>
              <a:rPr lang="el-GR" dirty="0" err="1"/>
              <a:t>Ουίλκινσον</a:t>
            </a:r>
            <a:r>
              <a:rPr lang="el-GR" dirty="0"/>
              <a:t>», κόμπιασε ο Τσάρλυ. «Κι ο Κοκκινομάλλης;»</a:t>
            </a:r>
          </a:p>
          <a:p>
            <a:r>
              <a:rPr lang="el-GR" dirty="0"/>
              <a:t>«Ο </a:t>
            </a:r>
            <a:r>
              <a:rPr lang="el-GR" dirty="0" err="1"/>
              <a:t>Τζο</a:t>
            </a:r>
            <a:r>
              <a:rPr lang="el-GR" dirty="0"/>
              <a:t> </a:t>
            </a:r>
            <a:r>
              <a:rPr lang="el-GR" dirty="0" err="1"/>
              <a:t>Ντοντ</a:t>
            </a:r>
            <a:r>
              <a:rPr lang="el-GR" dirty="0"/>
              <a:t> μου είπε ότι παλιότερα έκλεβε καραμέλες από το μαγαζί του. Δεν μπορώ να πάρω ένα παιδί που δεν είναι τίμιο</a:t>
            </a:r>
            <a:r>
              <a:rPr lang="el-GR" dirty="0" smtClean="0"/>
              <a:t>».</a:t>
            </a:r>
            <a:endParaRPr lang="el-GR"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38165" y="-387424"/>
            <a:ext cx="5305835" cy="6300262"/>
          </a:xfrm>
          <a:prstGeom prst="rect">
            <a:avLst/>
          </a:prstGeom>
        </p:spPr>
      </p:pic>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300192" y="3645024"/>
            <a:ext cx="1326094" cy="3068960"/>
          </a:xfrm>
          <a:prstGeom prst="rect">
            <a:avLst/>
          </a:prstGeom>
        </p:spPr>
      </p:pic>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220072" y="4320589"/>
            <a:ext cx="890174" cy="2560141"/>
          </a:xfrm>
          <a:prstGeom prst="rect">
            <a:avLst/>
          </a:prstGeom>
        </p:spPr>
      </p:pic>
      <p:pic>
        <p:nvPicPr>
          <p:cNvPr id="9" name="Picture 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flipH="1">
            <a:off x="4227214" y="4221523"/>
            <a:ext cx="992857" cy="2689347"/>
          </a:xfrm>
          <a:prstGeom prst="rect">
            <a:avLst/>
          </a:prstGeom>
        </p:spPr>
      </p:pic>
    </p:spTree>
    <p:extLst>
      <p:ext uri="{BB962C8B-B14F-4D97-AF65-F5344CB8AC3E}">
        <p14:creationId xmlns:p14="http://schemas.microsoft.com/office/powerpoint/2010/main" val="6532462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79512" y="116632"/>
            <a:ext cx="3672408" cy="4801314"/>
          </a:xfrm>
          <a:prstGeom prst="rect">
            <a:avLst/>
          </a:prstGeom>
          <a:noFill/>
        </p:spPr>
        <p:txBody>
          <a:bodyPr wrap="square" rtlCol="0">
            <a:spAutoFit/>
          </a:bodyPr>
          <a:lstStyle/>
          <a:p>
            <a:r>
              <a:rPr lang="el-GR" dirty="0" smtClean="0"/>
              <a:t>«</a:t>
            </a:r>
            <a:r>
              <a:rPr lang="el-GR" dirty="0"/>
              <a:t>Όμως, κύριε </a:t>
            </a:r>
            <a:r>
              <a:rPr lang="el-GR" dirty="0" err="1"/>
              <a:t>Ουίλκινσον</a:t>
            </a:r>
            <a:r>
              <a:rPr lang="el-GR" dirty="0"/>
              <a:t>, αυτό συνέβαινε πριν από δυο χρόνια», παρακάλεσε ο Κοκκινομάλλης. «Από τότε έχω δώσει τη ζωή μου στο Χριστό και δεν κάνω πια τέτοια πράγματα».</a:t>
            </a:r>
          </a:p>
          <a:p>
            <a:r>
              <a:rPr lang="el-GR" dirty="0"/>
              <a:t>Ο Τσάρλυ πρόσθεσε: «Αυτό είναι αλήθεια. Ο Κοκκινομάλλης έχει αλλάξει πολύ. Σας παρακαλώ, δώστε του μια ευκαιρία».</a:t>
            </a:r>
          </a:p>
          <a:p>
            <a:r>
              <a:rPr lang="el-GR" dirty="0"/>
              <a:t>Ο κ. </a:t>
            </a:r>
            <a:r>
              <a:rPr lang="el-GR" dirty="0" err="1"/>
              <a:t>Ουίλκινσον</a:t>
            </a:r>
            <a:r>
              <a:rPr lang="el-GR" dirty="0"/>
              <a:t> τους κοίταξε. «Μη μου πουλάτε παραμύθια για το Χριστό. Ένα παιδί που έκλεψε μια φορά, θα το κάνει ξανά. Αυτό είναι το πιθανότερο. Δεν μπορώ να εμπιστευθώ τέτοια παιδιά. Θα σε δω τη Δευτέρα, </a:t>
            </a:r>
            <a:r>
              <a:rPr lang="el-GR" dirty="0" err="1" smtClean="0"/>
              <a:t>Χενκς</a:t>
            </a:r>
            <a:endParaRPr lang="el-GR"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95936" y="58745"/>
            <a:ext cx="5305835" cy="6300262"/>
          </a:xfrm>
          <a:prstGeom prst="rect">
            <a:avLst/>
          </a:prstGeom>
        </p:spPr>
      </p:pic>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300192" y="3691546"/>
            <a:ext cx="1326094" cy="3068960"/>
          </a:xfrm>
          <a:prstGeom prst="rect">
            <a:avLst/>
          </a:prstGeom>
        </p:spPr>
      </p:pic>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220072" y="4309224"/>
            <a:ext cx="890174" cy="2560141"/>
          </a:xfrm>
          <a:prstGeom prst="rect">
            <a:avLst/>
          </a:prstGeom>
        </p:spPr>
      </p:pic>
      <p:pic>
        <p:nvPicPr>
          <p:cNvPr id="8" name="Picture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flipH="1">
            <a:off x="4227214" y="4210158"/>
            <a:ext cx="992857" cy="2689347"/>
          </a:xfrm>
          <a:prstGeom prst="rect">
            <a:avLst/>
          </a:prstGeom>
        </p:spPr>
      </p:pic>
    </p:spTree>
    <p:extLst>
      <p:ext uri="{BB962C8B-B14F-4D97-AF65-F5344CB8AC3E}">
        <p14:creationId xmlns:p14="http://schemas.microsoft.com/office/powerpoint/2010/main" val="23524278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6"/>
                                        </p:tgtEl>
                                      </p:cBhvr>
                                    </p:animEffect>
                                    <p:set>
                                      <p:cBhvr>
                                        <p:cTn id="7" dur="1" fill="hold">
                                          <p:stCondLst>
                                            <p:cond delay="499"/>
                                          </p:stCondLst>
                                        </p:cTn>
                                        <p:tgtEl>
                                          <p:spTgt spid="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07504" y="116632"/>
            <a:ext cx="4176464" cy="5909310"/>
          </a:xfrm>
          <a:prstGeom prst="rect">
            <a:avLst/>
          </a:prstGeom>
          <a:noFill/>
        </p:spPr>
        <p:txBody>
          <a:bodyPr wrap="square" rtlCol="0">
            <a:spAutoFit/>
          </a:bodyPr>
          <a:lstStyle/>
          <a:p>
            <a:r>
              <a:rPr lang="el-GR" dirty="0"/>
              <a:t>Μόλις βγήκαν έξω, ο Τσάρλυ κι ο Κοκκινομάλλης κοιταχτήκανε. «Δεν μπορώ να το καταλάβω», είπε ο Τσάρλυ, «ζήτησα από το Θεό να γίνει το θέλημά Του και τώρα εσύ έμεινες χωρίς </a:t>
            </a:r>
            <a:r>
              <a:rPr lang="el-GR" dirty="0" err="1"/>
              <a:t>δουλειά».ντελούν</a:t>
            </a:r>
            <a:r>
              <a:rPr lang="el-GR" dirty="0"/>
              <a:t> στο καλό του’ </a:t>
            </a:r>
            <a:r>
              <a:rPr lang="el-GR" dirty="0" smtClean="0"/>
              <a:t>(κλικ). </a:t>
            </a:r>
            <a:r>
              <a:rPr lang="el-GR" dirty="0"/>
              <a:t>Πρέπει απλώς να εμπιστευτούμε το Θεό».</a:t>
            </a:r>
          </a:p>
          <a:p>
            <a:r>
              <a:rPr lang="el-GR" dirty="0"/>
              <a:t>«Υποθέτω πως ναι», είπε ο Κοκκινομάλλης. </a:t>
            </a:r>
          </a:p>
          <a:p>
            <a:r>
              <a:rPr lang="el-GR" dirty="0"/>
              <a:t>Ο Τσάρλυ κατσούφιασε. «Και ξέρεις, αν ξεκινήσω τη Δευτέρα και δουλέψω μέχρι να ξεκινήσει η κατασκήνωση, θα πάρω μονάχα είκοσι δολάρια. Είναι μονάχα δυο βδομάδες δουλειά</a:t>
            </a:r>
            <a:r>
              <a:rPr lang="el-GR" dirty="0" smtClean="0"/>
              <a:t>».</a:t>
            </a:r>
            <a:endParaRPr lang="el-GR" dirty="0"/>
          </a:p>
          <a:p>
            <a:r>
              <a:rPr lang="el-GR" dirty="0"/>
              <a:t>«Υποθέτω ότι το μόνο που μπορούμε να κάνουμε είναι να περιμένουμε για να δούμε τι θα συμβεί», μουρμούρισε ο Κοκκινομάλλης κι έφυγε προς την αντίθετη πλευρά του </a:t>
            </a:r>
            <a:r>
              <a:rPr lang="el-GR" dirty="0" err="1"/>
              <a:t>Σλόκαμ</a:t>
            </a:r>
            <a:r>
              <a:rPr lang="el-GR" dirty="0"/>
              <a:t> </a:t>
            </a:r>
            <a:r>
              <a:rPr lang="el-GR" dirty="0" err="1"/>
              <a:t>Άλει</a:t>
            </a:r>
            <a:r>
              <a:rPr lang="el-GR" dirty="0"/>
              <a:t>.</a:t>
            </a:r>
          </a:p>
          <a:p>
            <a:r>
              <a:rPr lang="el-GR" dirty="0"/>
              <a:t>«Θα σε δω την Κυριακή, Τσάρλυ».</a:t>
            </a:r>
          </a:p>
          <a:p>
            <a:endParaRPr lang="el-GR"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95936" y="58745"/>
            <a:ext cx="5305835" cy="6300262"/>
          </a:xfrm>
          <a:prstGeom prst="rect">
            <a:avLst/>
          </a:prstGeom>
        </p:spPr>
      </p:pic>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4283968" y="4309224"/>
            <a:ext cx="936104" cy="2560141"/>
          </a:xfrm>
          <a:prstGeom prst="rect">
            <a:avLst/>
          </a:prstGeom>
        </p:spPr>
      </p:pic>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28184" y="4123194"/>
            <a:ext cx="1106198" cy="2689347"/>
          </a:xfrm>
          <a:prstGeom prst="rect">
            <a:avLst/>
          </a:prstGeom>
        </p:spPr>
      </p:pic>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flipH="1">
            <a:off x="6775549" y="4123194"/>
            <a:ext cx="1117666" cy="2689347"/>
          </a:xfrm>
          <a:prstGeom prst="rect">
            <a:avLst/>
          </a:prstGeom>
        </p:spPr>
      </p:pic>
      <p:pic>
        <p:nvPicPr>
          <p:cNvPr id="9" name="Picture 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981978" y="980728"/>
            <a:ext cx="3333750" cy="1276350"/>
          </a:xfrm>
          <a:prstGeom prst="rect">
            <a:avLst/>
          </a:prstGeom>
        </p:spPr>
      </p:pic>
    </p:spTree>
    <p:extLst>
      <p:ext uri="{BB962C8B-B14F-4D97-AF65-F5344CB8AC3E}">
        <p14:creationId xmlns:p14="http://schemas.microsoft.com/office/powerpoint/2010/main" val="28439993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xit" presetSubtype="0" fill="hold" nodeType="clickEffect">
                                  <p:stCondLst>
                                    <p:cond delay="0"/>
                                  </p:stCondLst>
                                  <p:childTnLst>
                                    <p:animEffect transition="out" filter="fade">
                                      <p:cBhvr>
                                        <p:cTn id="10" dur="500"/>
                                        <p:tgtEl>
                                          <p:spTgt spid="7"/>
                                        </p:tgtEl>
                                      </p:cBhvr>
                                    </p:animEffect>
                                    <p:set>
                                      <p:cBhvr>
                                        <p:cTn id="11" dur="1" fill="hold">
                                          <p:stCondLst>
                                            <p:cond delay="499"/>
                                          </p:stCondLst>
                                        </p:cTn>
                                        <p:tgtEl>
                                          <p:spTgt spid="7"/>
                                        </p:tgtEl>
                                        <p:attrNameLst>
                                          <p:attrName>style.visibility</p:attrName>
                                        </p:attrNameLst>
                                      </p:cBhvr>
                                      <p:to>
                                        <p:strVal val="hidden"/>
                                      </p:to>
                                    </p:set>
                                  </p:childTnLst>
                                </p:cTn>
                              </p:par>
                              <p:par>
                                <p:cTn id="12" presetID="1" presetClass="entr" presetSubtype="0" fill="hold" nodeType="withEffect">
                                  <p:stCondLst>
                                    <p:cond delay="0"/>
                                  </p:stCondLst>
                                  <p:childTnLst>
                                    <p:set>
                                      <p:cBhvr>
                                        <p:cTn id="13" dur="1" fill="hold">
                                          <p:stCondLst>
                                            <p:cond delay="0"/>
                                          </p:stCondLst>
                                        </p:cTn>
                                        <p:tgtEl>
                                          <p:spTgt spid="8"/>
                                        </p:tgtEl>
                                        <p:attrNameLst>
                                          <p:attrName>style.visibility</p:attrName>
                                        </p:attrNameLst>
                                      </p:cBhvr>
                                      <p:to>
                                        <p:strVal val="visible"/>
                                      </p:to>
                                    </p:set>
                                  </p:childTnLst>
                                </p:cTn>
                              </p:par>
                              <p:par>
                                <p:cTn id="14" presetID="63" presetClass="path" presetSubtype="0" accel="50000" decel="50000" fill="hold" nodeType="withEffect">
                                  <p:stCondLst>
                                    <p:cond delay="0"/>
                                  </p:stCondLst>
                                  <p:childTnLst>
                                    <p:animMotion origin="layout" path="M 0 0 L 0.25 0 E" pathEditMode="relative" ptsTypes="">
                                      <p:cBhvr>
                                        <p:cTn id="15" dur="2000" fill="hold"/>
                                        <p:tgtEl>
                                          <p:spTgt spid="8"/>
                                        </p:tgtEl>
                                        <p:attrNameLst>
                                          <p:attrName>ppt_x</p:attrName>
                                          <p:attrName>ppt_y</p:attrName>
                                        </p:attrNameLst>
                                      </p:cBhvr>
                                    </p:animMotion>
                                  </p:childTnLst>
                                </p:cTn>
                              </p:par>
                              <p:par>
                                <p:cTn id="16" presetID="35" presetClass="path" presetSubtype="0" accel="50000" decel="50000" fill="hold" nodeType="withEffect">
                                  <p:stCondLst>
                                    <p:cond delay="0"/>
                                  </p:stCondLst>
                                  <p:childTnLst>
                                    <p:animMotion origin="layout" path="M 1.94444E-6 -4.81481E-6 L -0.51962 0.00024 " pathEditMode="relative" rAng="0" ptsTypes="AA">
                                      <p:cBhvr>
                                        <p:cTn id="17" dur="2000" fill="hold"/>
                                        <p:tgtEl>
                                          <p:spTgt spid="6"/>
                                        </p:tgtEl>
                                        <p:attrNameLst>
                                          <p:attrName>ppt_x</p:attrName>
                                          <p:attrName>ppt_y</p:attrName>
                                        </p:attrNameLst>
                                      </p:cBhvr>
                                      <p:rCtr x="-25990"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07504" y="116632"/>
            <a:ext cx="8856984" cy="3416320"/>
          </a:xfrm>
          <a:prstGeom prst="rect">
            <a:avLst/>
          </a:prstGeom>
          <a:noFill/>
        </p:spPr>
        <p:txBody>
          <a:bodyPr wrap="square" rtlCol="0">
            <a:spAutoFit/>
          </a:bodyPr>
          <a:lstStyle/>
          <a:p>
            <a:r>
              <a:rPr lang="el-GR" dirty="0"/>
              <a:t>Την Κυριακή το πρωί, ο Τσάρλυ, ο Πρέστον και ο Κοκκινομάλλης κάθισαν στην πρώτη σειρά της εκκλησίας </a:t>
            </a:r>
            <a:r>
              <a:rPr lang="el-GR" dirty="0" smtClean="0"/>
              <a:t>Ο </a:t>
            </a:r>
            <a:r>
              <a:rPr lang="el-GR" dirty="0"/>
              <a:t>Τσάρλυ χαμογέλασε στον Πρέστον. «Τώρα που είσαι εργαζόμενος, δε σε βλέπουμε και πολύ».</a:t>
            </a:r>
          </a:p>
          <a:p>
            <a:r>
              <a:rPr lang="el-GR" dirty="0"/>
              <a:t>Ο Πρέστον του απάντησε με χαμόγελο που άφησε να φανούν τα αστραφτερά του δόντια: «Ναι, αλλά τι καλά που έτσι έχω χρήματα για την κατασκήνωση! Έμαθα ότι κι εσύ δεν τα πηγαίνεις άσχημα». Γύρισε στο Κοκκινομάλλη. «Όμως, εσύ ακόμα δεν βρήκες δουλειά;»</a:t>
            </a:r>
          </a:p>
          <a:p>
            <a:r>
              <a:rPr lang="el-GR" dirty="0"/>
              <a:t>Ο Κοκκινομάλλης κούνησε αρνητικά το κεφάλι του και τους έκανε νόημα ότι η λατρεία ξεκινούσε. Εκείνο το πρωί είχε έρθει να τους επισκεφτεί στην εκκλησία ένας ιεραπόστολος από τη Βολιβία </a:t>
            </a:r>
            <a:r>
              <a:rPr lang="el-GR" dirty="0" smtClean="0"/>
              <a:t>(κάνε κλικ). </a:t>
            </a:r>
            <a:r>
              <a:rPr lang="el-GR" dirty="0"/>
              <a:t>Ο κύριος Λόγκαν τους είπε πώς ο κύριος Ιησούς τον είχε στείλει πριν από 15 χρόνια για να γίνει ψαράς ανθρώπων σε ένα μικρό χωριό </a:t>
            </a:r>
            <a:r>
              <a:rPr lang="el-GR" dirty="0" smtClean="0"/>
              <a:t>(κλικ, κλικ). </a:t>
            </a:r>
            <a:r>
              <a:rPr lang="el-GR" dirty="0"/>
              <a:t>Μετά τους μίλησε για το πώς είχε δουλέψει όλα αυτά τα χρόνια χωρίς, όμως, να δει ούτε έναν άνθρωπο να πιστεύει στο Χριστό.</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27984" y="4140941"/>
            <a:ext cx="3810000" cy="2886075"/>
          </a:xfrm>
          <a:prstGeom prst="rect">
            <a:avLst/>
          </a:prstGeom>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297" y="4331442"/>
            <a:ext cx="2857500" cy="2505075"/>
          </a:xfrm>
          <a:prstGeom prst="rect">
            <a:avLst/>
          </a:prstGeom>
        </p:spPr>
      </p:pic>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882797" y="3146665"/>
            <a:ext cx="1317578" cy="3736652"/>
          </a:xfrm>
          <a:prstGeom prst="rect">
            <a:avLst/>
          </a:prstGeom>
        </p:spPr>
      </p:pic>
      <p:pic>
        <p:nvPicPr>
          <p:cNvPr id="8" name="Picture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4796311">
            <a:off x="6011647" y="1402217"/>
            <a:ext cx="1205715" cy="4261470"/>
          </a:xfrm>
          <a:prstGeom prst="rect">
            <a:avLst/>
          </a:prstGeom>
        </p:spPr>
      </p:pic>
      <p:pic>
        <p:nvPicPr>
          <p:cNvPr id="9" name="Picture 8"/>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80528" y="-218554"/>
            <a:ext cx="2220838" cy="4167773"/>
          </a:xfrm>
          <a:prstGeom prst="rect">
            <a:avLst/>
          </a:prstGeom>
        </p:spPr>
      </p:pic>
    </p:spTree>
    <p:extLst>
      <p:ext uri="{BB962C8B-B14F-4D97-AF65-F5344CB8AC3E}">
        <p14:creationId xmlns:p14="http://schemas.microsoft.com/office/powerpoint/2010/main" val="15035932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07504" y="116632"/>
            <a:ext cx="8856984" cy="1754326"/>
          </a:xfrm>
          <a:prstGeom prst="rect">
            <a:avLst/>
          </a:prstGeom>
          <a:noFill/>
        </p:spPr>
        <p:txBody>
          <a:bodyPr wrap="square" rtlCol="0">
            <a:spAutoFit/>
          </a:bodyPr>
          <a:lstStyle/>
          <a:p>
            <a:r>
              <a:rPr lang="el-GR" dirty="0"/>
              <a:t> Οι άνθρωποι του χωριού εξακολουθούσαν να μένουν προσκολλημένοι στις παλιές ινδιάνικες δεισιδαιμονίες και στα λανθασμένα τους πιστεύω. Είπε ακόμη ότι σε μερικούς μήνες θα επέστρεφε και πάλι πίσω στη Βολιβία. Ï Τσάρλυ αναρωτήθηκε πώς ο κύριος Λόγκαν μπορούσε να αντέχει αυτήν την κατάσταση. Βλέπετε, ο Τσάρλυ τα είχε σχεδόν παρατήσει από τη πρώτη μέρα, όταν είχε προσπαθήσει για πρώτη φορά να γίνει ιεραπόστολος για τον Κοκκινομάλλη. </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27984" y="4140941"/>
            <a:ext cx="3810000" cy="2886075"/>
          </a:xfrm>
          <a:prstGeom prst="rect">
            <a:avLst/>
          </a:prstGeom>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297" y="4331442"/>
            <a:ext cx="2857500" cy="2505075"/>
          </a:xfrm>
          <a:prstGeom prst="rect">
            <a:avLst/>
          </a:prstGeom>
        </p:spPr>
      </p:pic>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882797" y="3146665"/>
            <a:ext cx="1317578" cy="3736652"/>
          </a:xfrm>
          <a:prstGeom prst="rect">
            <a:avLst/>
          </a:prstGeom>
        </p:spPr>
      </p:pic>
      <p:pic>
        <p:nvPicPr>
          <p:cNvPr id="8" name="Picture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4796311">
            <a:off x="6011647" y="1402217"/>
            <a:ext cx="1205715" cy="4261470"/>
          </a:xfrm>
          <a:prstGeom prst="rect">
            <a:avLst/>
          </a:prstGeom>
        </p:spPr>
      </p:pic>
      <p:pic>
        <p:nvPicPr>
          <p:cNvPr id="9" name="Picture 8"/>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104" y="483229"/>
            <a:ext cx="2220838" cy="4167773"/>
          </a:xfrm>
          <a:prstGeom prst="rect">
            <a:avLst/>
          </a:prstGeom>
        </p:spPr>
      </p:pic>
    </p:spTree>
    <p:extLst>
      <p:ext uri="{BB962C8B-B14F-4D97-AF65-F5344CB8AC3E}">
        <p14:creationId xmlns:p14="http://schemas.microsoft.com/office/powerpoint/2010/main" val="23870014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7504" y="-339056"/>
            <a:ext cx="3605386" cy="4881693"/>
          </a:xfrm>
          <a:prstGeom prst="rect">
            <a:avLst/>
          </a:prstGeom>
        </p:spPr>
      </p:pic>
      <p:sp>
        <p:nvSpPr>
          <p:cNvPr id="4" name="TextBox 3"/>
          <p:cNvSpPr txBox="1"/>
          <p:nvPr/>
        </p:nvSpPr>
        <p:spPr>
          <a:xfrm>
            <a:off x="3851920" y="116632"/>
            <a:ext cx="5112568" cy="3693319"/>
          </a:xfrm>
          <a:prstGeom prst="rect">
            <a:avLst/>
          </a:prstGeom>
          <a:noFill/>
        </p:spPr>
        <p:txBody>
          <a:bodyPr wrap="square" rtlCol="0">
            <a:spAutoFit/>
          </a:bodyPr>
          <a:lstStyle/>
          <a:p>
            <a:r>
              <a:rPr lang="el-GR" dirty="0" smtClean="0"/>
              <a:t>Ξαφνικά </a:t>
            </a:r>
            <a:r>
              <a:rPr lang="el-GR" dirty="0"/>
              <a:t>όμως άκουσε ο Τσάρλυ τον κύριο Λόγκαν να διαβάζει ένα εδάφιο που </a:t>
            </a:r>
            <a:r>
              <a:rPr lang="el-GR" dirty="0" smtClean="0"/>
              <a:t>ήταν πολύ </a:t>
            </a:r>
            <a:r>
              <a:rPr lang="el-GR" dirty="0"/>
              <a:t>σημαντικό για εκείνον. «Κι όταν κάνουμε το καλό, ας μη αποκάμουμε. Γιατί, </a:t>
            </a:r>
            <a:r>
              <a:rPr lang="el-GR" dirty="0" smtClean="0"/>
              <a:t>αν αντέξουμε </a:t>
            </a:r>
            <a:r>
              <a:rPr lang="el-GR" dirty="0"/>
              <a:t>ως το τέλος, θα θερίσουμε τον καρπό στον κατάλληλο καιρό» (</a:t>
            </a:r>
            <a:r>
              <a:rPr lang="el-GR" dirty="0" err="1"/>
              <a:t>Γαλ</a:t>
            </a:r>
            <a:r>
              <a:rPr lang="el-GR" dirty="0"/>
              <a:t>. 6:9</a:t>
            </a:r>
            <a:r>
              <a:rPr lang="el-GR" dirty="0" smtClean="0"/>
              <a:t>).</a:t>
            </a:r>
          </a:p>
          <a:p>
            <a:r>
              <a:rPr lang="el-GR" dirty="0" smtClean="0"/>
              <a:t>«Αυτό σημαίνει», είπε ο κύριος Λόγκαν, «ότι δεν πρέπει να τα παρατάμε όταν τα πράγματα</a:t>
            </a:r>
          </a:p>
          <a:p>
            <a:r>
              <a:rPr lang="el-GR" dirty="0" smtClean="0"/>
              <a:t>δεν πηγαίνουν καλά. Δεν πρέπει να αποθαρρυνόμαστε, γιατί ο Θεός μας έχει</a:t>
            </a:r>
          </a:p>
          <a:p>
            <a:r>
              <a:rPr lang="el-GR" dirty="0" smtClean="0"/>
              <a:t>προειδοποιήσει ότι η ζωή που θα ζήσουμε γι’ Αυτόν δεν θα είναι πάντα εύκολη.</a:t>
            </a:r>
          </a:p>
          <a:p>
            <a:endParaRPr lang="el-GR" dirty="0"/>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27984" y="4140941"/>
            <a:ext cx="3810000" cy="2886075"/>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5297" y="4331442"/>
            <a:ext cx="2857500" cy="2505075"/>
          </a:xfrm>
          <a:prstGeom prst="rect">
            <a:avLst/>
          </a:prstGeom>
        </p:spPr>
      </p:pic>
      <p:pic>
        <p:nvPicPr>
          <p:cNvPr id="7" name="Picture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882797" y="3127064"/>
            <a:ext cx="1317578" cy="3736652"/>
          </a:xfrm>
          <a:prstGeom prst="rect">
            <a:avLst/>
          </a:prstGeom>
        </p:spPr>
      </p:pic>
      <p:pic>
        <p:nvPicPr>
          <p:cNvPr id="8" name="Picture 7"/>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4796311">
            <a:off x="6011647" y="1402217"/>
            <a:ext cx="1205715" cy="4261470"/>
          </a:xfrm>
          <a:prstGeom prst="rect">
            <a:avLst/>
          </a:prstGeom>
        </p:spPr>
      </p:pic>
      <p:pic>
        <p:nvPicPr>
          <p:cNvPr id="9" name="Picture 8"/>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104" y="-35996"/>
            <a:ext cx="2220838" cy="4167773"/>
          </a:xfrm>
          <a:prstGeom prst="rect">
            <a:avLst/>
          </a:prstGeom>
        </p:spPr>
      </p:pic>
    </p:spTree>
    <p:extLst>
      <p:ext uri="{BB962C8B-B14F-4D97-AF65-F5344CB8AC3E}">
        <p14:creationId xmlns:p14="http://schemas.microsoft.com/office/powerpoint/2010/main" val="41433508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8"/>
                                        </p:tgtEl>
                                      </p:cBhvr>
                                    </p:animEffect>
                                    <p:set>
                                      <p:cBhvr>
                                        <p:cTn id="7" dur="1" fill="hold">
                                          <p:stCondLst>
                                            <p:cond delay="499"/>
                                          </p:stCondLst>
                                        </p:cTn>
                                        <p:tgtEl>
                                          <p:spTgt spid="8"/>
                                        </p:tgtEl>
                                        <p:attrNameLst>
                                          <p:attrName>style.visibility</p:attrName>
                                        </p:attrNameLst>
                                      </p:cBhvr>
                                      <p:to>
                                        <p:strVal val="hidden"/>
                                      </p:to>
                                    </p:set>
                                  </p:childTnLst>
                                </p:cTn>
                              </p:par>
                              <p:par>
                                <p:cTn id="8" presetID="10" presetClass="exit" presetSubtype="0" fill="hold" nodeType="withEffect">
                                  <p:stCondLst>
                                    <p:cond delay="0"/>
                                  </p:stCondLst>
                                  <p:childTnLst>
                                    <p:animEffect transition="out" filter="fade">
                                      <p:cBhvr>
                                        <p:cTn id="9" dur="500"/>
                                        <p:tgtEl>
                                          <p:spTgt spid="9"/>
                                        </p:tgtEl>
                                      </p:cBhvr>
                                    </p:animEffect>
                                    <p:set>
                                      <p:cBhvr>
                                        <p:cTn id="10" dur="1" fill="hold">
                                          <p:stCondLst>
                                            <p:cond delay="499"/>
                                          </p:stCondLst>
                                        </p:cTn>
                                        <p:tgtEl>
                                          <p:spTgt spid="9"/>
                                        </p:tgtEl>
                                        <p:attrNameLst>
                                          <p:attrName>style.visibility</p:attrName>
                                        </p:attrNameLst>
                                      </p:cBhvr>
                                      <p:to>
                                        <p:strVal val="hidden"/>
                                      </p:to>
                                    </p:set>
                                  </p:childTnLst>
                                </p:cTn>
                              </p:par>
                              <p:par>
                                <p:cTn id="11" presetID="1" presetClass="entr" presetSubtype="0" fill="hold" nodeType="withEffect">
                                  <p:stCondLst>
                                    <p:cond delay="0"/>
                                  </p:stCondLst>
                                  <p:childTnLst>
                                    <p:set>
                                      <p:cBhvr>
                                        <p:cTn id="12"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7504" y="-339056"/>
            <a:ext cx="3605386" cy="4881693"/>
          </a:xfrm>
          <a:prstGeom prst="rect">
            <a:avLst/>
          </a:prstGeom>
        </p:spPr>
      </p:pic>
      <p:sp>
        <p:nvSpPr>
          <p:cNvPr id="4" name="TextBox 3"/>
          <p:cNvSpPr txBox="1"/>
          <p:nvPr/>
        </p:nvSpPr>
        <p:spPr>
          <a:xfrm>
            <a:off x="6084168" y="116632"/>
            <a:ext cx="2880319" cy="3416320"/>
          </a:xfrm>
          <a:prstGeom prst="rect">
            <a:avLst/>
          </a:prstGeom>
          <a:noFill/>
        </p:spPr>
        <p:txBody>
          <a:bodyPr wrap="square" rtlCol="0">
            <a:spAutoFit/>
          </a:bodyPr>
          <a:lstStyle/>
          <a:p>
            <a:r>
              <a:rPr lang="el-GR" dirty="0"/>
              <a:t>«Οι περισσότεροι από σας θα έχετε ακούσει για το μεγάλο ιεραπόστολο, τον Παύλο.</a:t>
            </a:r>
          </a:p>
          <a:p>
            <a:r>
              <a:rPr lang="el-GR" dirty="0"/>
              <a:t>Υπήρχε, ωστόσο, ένας άνθρωπος που τον είχε ακολουθήσει, αλλά σπάνια μιλάμε γι’</a:t>
            </a:r>
          </a:p>
          <a:p>
            <a:r>
              <a:rPr lang="el-GR" dirty="0"/>
              <a:t>αυτόν. Ονομαζόταν </a:t>
            </a:r>
            <a:r>
              <a:rPr lang="el-GR" dirty="0" err="1"/>
              <a:t>Δημάς</a:t>
            </a:r>
            <a:r>
              <a:rPr lang="el-GR" dirty="0"/>
              <a:t> </a:t>
            </a:r>
            <a:r>
              <a:rPr lang="el-GR" dirty="0" smtClean="0"/>
              <a:t>(κλικ). </a:t>
            </a:r>
            <a:r>
              <a:rPr lang="el-GR" dirty="0"/>
              <a:t>Η Γραφή δεν μας λέει πολλά για το</a:t>
            </a:r>
          </a:p>
          <a:p>
            <a:r>
              <a:rPr lang="el-GR" dirty="0" err="1"/>
              <a:t>Δημά</a:t>
            </a:r>
            <a:r>
              <a:rPr lang="el-GR" dirty="0"/>
              <a:t>. </a:t>
            </a: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02687" y="4390627"/>
            <a:ext cx="3810000" cy="2886075"/>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4581128"/>
            <a:ext cx="2857500" cy="2505075"/>
          </a:xfrm>
          <a:prstGeom prst="rect">
            <a:avLst/>
          </a:prstGeom>
        </p:spPr>
      </p:pic>
      <p:pic>
        <p:nvPicPr>
          <p:cNvPr id="7" name="Picture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857500" y="3376750"/>
            <a:ext cx="1317578" cy="3736652"/>
          </a:xfrm>
          <a:prstGeom prst="rect">
            <a:avLst/>
          </a:prstGeom>
        </p:spPr>
      </p:pic>
      <p:pic>
        <p:nvPicPr>
          <p:cNvPr id="9" name="Picture 8"/>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712890" y="-243408"/>
            <a:ext cx="2217465" cy="5157192"/>
          </a:xfrm>
          <a:prstGeom prst="rect">
            <a:avLst/>
          </a:prstGeom>
        </p:spPr>
      </p:pic>
    </p:spTree>
    <p:extLst>
      <p:ext uri="{BB962C8B-B14F-4D97-AF65-F5344CB8AC3E}">
        <p14:creationId xmlns:p14="http://schemas.microsoft.com/office/powerpoint/2010/main" val="2101384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7504" y="-339056"/>
            <a:ext cx="3605386" cy="4881693"/>
          </a:xfrm>
          <a:prstGeom prst="rect">
            <a:avLst/>
          </a:prstGeom>
        </p:spPr>
      </p:pic>
      <p:sp>
        <p:nvSpPr>
          <p:cNvPr id="4" name="TextBox 3"/>
          <p:cNvSpPr txBox="1"/>
          <p:nvPr/>
        </p:nvSpPr>
        <p:spPr>
          <a:xfrm>
            <a:off x="6307687" y="116632"/>
            <a:ext cx="2656800" cy="4524315"/>
          </a:xfrm>
          <a:prstGeom prst="rect">
            <a:avLst/>
          </a:prstGeom>
          <a:noFill/>
        </p:spPr>
        <p:txBody>
          <a:bodyPr wrap="square" rtlCol="0">
            <a:spAutoFit/>
          </a:bodyPr>
          <a:lstStyle/>
          <a:p>
            <a:r>
              <a:rPr lang="el-GR" dirty="0" smtClean="0"/>
              <a:t>Στην </a:t>
            </a:r>
            <a:r>
              <a:rPr lang="el-GR" dirty="0"/>
              <a:t>Β’ Προς Τιμόθεο 4:10 υπάρχει ένα μικρό αλλά λυπηρό σχόλιο που κάνει </a:t>
            </a:r>
            <a:r>
              <a:rPr lang="el-GR" dirty="0" smtClean="0"/>
              <a:t>ι</a:t>
            </a:r>
            <a:r>
              <a:rPr lang="el-GR" dirty="0"/>
              <a:t>’ αυτόν ο Παύλος: ‘Ο </a:t>
            </a:r>
            <a:r>
              <a:rPr lang="el-GR" dirty="0" err="1"/>
              <a:t>Δημάς</a:t>
            </a:r>
            <a:r>
              <a:rPr lang="el-GR" dirty="0"/>
              <a:t> αγάπησε τον παρόντα αιώνα, με εγκατέλειψε και πήγε στη Θεσσαλονίκη’. Όταν τα πράγματα δυσκόλεψαν, ο </a:t>
            </a:r>
            <a:r>
              <a:rPr lang="el-GR" dirty="0" err="1"/>
              <a:t>Δημάς</a:t>
            </a:r>
            <a:r>
              <a:rPr lang="el-GR" dirty="0"/>
              <a:t> τους εγκατέλειψε. Δούλεψε όσο τα πράγματα ήταν καλά, όταν όμως δυσκόλεψαν εγκατέλειψε το πόστο του».</a:t>
            </a:r>
          </a:p>
          <a:p>
            <a:endParaRPr lang="el-GR" dirty="0"/>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02687" y="4390627"/>
            <a:ext cx="3810000" cy="2886075"/>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4581128"/>
            <a:ext cx="2857500" cy="2505075"/>
          </a:xfrm>
          <a:prstGeom prst="rect">
            <a:avLst/>
          </a:prstGeom>
        </p:spPr>
      </p:pic>
      <p:pic>
        <p:nvPicPr>
          <p:cNvPr id="7" name="Picture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857500" y="3376750"/>
            <a:ext cx="1317578" cy="3736652"/>
          </a:xfrm>
          <a:prstGeom prst="rect">
            <a:avLst/>
          </a:prstGeom>
        </p:spPr>
      </p:pic>
      <p:pic>
        <p:nvPicPr>
          <p:cNvPr id="2" name="Picture 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851920" y="-127529"/>
            <a:ext cx="2000734" cy="4653136"/>
          </a:xfrm>
          <a:prstGeom prst="rect">
            <a:avLst/>
          </a:prstGeom>
        </p:spPr>
      </p:pic>
    </p:spTree>
    <p:extLst>
      <p:ext uri="{BB962C8B-B14F-4D97-AF65-F5344CB8AC3E}">
        <p14:creationId xmlns:p14="http://schemas.microsoft.com/office/powerpoint/2010/main" val="18290754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7504" y="-339056"/>
            <a:ext cx="3605386" cy="4881693"/>
          </a:xfrm>
          <a:prstGeom prst="rect">
            <a:avLst/>
          </a:prstGeom>
        </p:spPr>
      </p:pic>
      <p:sp>
        <p:nvSpPr>
          <p:cNvPr id="4" name="TextBox 3"/>
          <p:cNvSpPr txBox="1"/>
          <p:nvPr/>
        </p:nvSpPr>
        <p:spPr>
          <a:xfrm>
            <a:off x="6307687" y="116632"/>
            <a:ext cx="2656800" cy="3416320"/>
          </a:xfrm>
          <a:prstGeom prst="rect">
            <a:avLst/>
          </a:prstGeom>
          <a:noFill/>
        </p:spPr>
        <p:txBody>
          <a:bodyPr wrap="square" rtlCol="0">
            <a:spAutoFit/>
          </a:bodyPr>
          <a:lstStyle/>
          <a:p>
            <a:r>
              <a:rPr lang="el-GR" dirty="0"/>
              <a:t>Ο κύριος Λόγκαν συνέχισε μιλώντας για το τι έκανε τώρα στη δική τους πόλη.</a:t>
            </a:r>
          </a:p>
          <a:p>
            <a:r>
              <a:rPr lang="el-GR" dirty="0"/>
              <a:t>Διοργάνωνε καθημερινά θερινά σχολεία για παιδιά που δεν πήγαιναν στο Κυριακό Σχολείο. Στη δική τους γειτονιά υπήρχαν παιδιά που δεν γνώριζαν τίποτα για την αγάπη του Θεού. Ο Τσάρλυ σκέφτηκε τον Κοκκινομάλλη. </a:t>
            </a: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02687" y="4390627"/>
            <a:ext cx="3810000" cy="2886075"/>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4581128"/>
            <a:ext cx="2857500" cy="2505075"/>
          </a:xfrm>
          <a:prstGeom prst="rect">
            <a:avLst/>
          </a:prstGeom>
        </p:spPr>
      </p:pic>
      <p:pic>
        <p:nvPicPr>
          <p:cNvPr id="7" name="Picture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857500" y="3376750"/>
            <a:ext cx="1317578" cy="3736652"/>
          </a:xfrm>
          <a:prstGeom prst="rect">
            <a:avLst/>
          </a:prstGeom>
        </p:spPr>
      </p:pic>
      <p:pic>
        <p:nvPicPr>
          <p:cNvPr id="2" name="Picture 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851920" y="-127529"/>
            <a:ext cx="2000734" cy="4653136"/>
          </a:xfrm>
          <a:prstGeom prst="rect">
            <a:avLst/>
          </a:prstGeom>
        </p:spPr>
      </p:pic>
    </p:spTree>
    <p:extLst>
      <p:ext uri="{BB962C8B-B14F-4D97-AF65-F5344CB8AC3E}">
        <p14:creationId xmlns:p14="http://schemas.microsoft.com/office/powerpoint/2010/main" val="28007553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7504" y="-339056"/>
            <a:ext cx="3605386" cy="4881693"/>
          </a:xfrm>
          <a:prstGeom prst="rect">
            <a:avLst/>
          </a:prstGeom>
        </p:spPr>
      </p:pic>
      <p:sp>
        <p:nvSpPr>
          <p:cNvPr id="4" name="TextBox 3"/>
          <p:cNvSpPr txBox="1"/>
          <p:nvPr/>
        </p:nvSpPr>
        <p:spPr>
          <a:xfrm>
            <a:off x="5852654" y="116632"/>
            <a:ext cx="3111833" cy="3139321"/>
          </a:xfrm>
          <a:prstGeom prst="rect">
            <a:avLst/>
          </a:prstGeom>
          <a:noFill/>
        </p:spPr>
        <p:txBody>
          <a:bodyPr wrap="square" rtlCol="0">
            <a:spAutoFit/>
          </a:bodyPr>
          <a:lstStyle/>
          <a:p>
            <a:r>
              <a:rPr lang="el-GR" dirty="0" smtClean="0"/>
              <a:t>«</a:t>
            </a:r>
            <a:r>
              <a:rPr lang="el-GR" dirty="0"/>
              <a:t>Βοήθησέ με να είμαι ένας καλός ιεραπόστολος στους ανθρώπους γύρω μου», προσευχήθηκε.</a:t>
            </a:r>
          </a:p>
          <a:p>
            <a:r>
              <a:rPr lang="el-GR" dirty="0"/>
              <a:t>«Κι αυτήν την βδομάδα», συνέχισε ο κύριος Λόγκαν, «χρειάζομαι τουλάχιστον ένα μεγαλύτερο αγόρι ή κορίτσι για να με βοηθήσει στο θερινό σχολείο. Θα στήνει τους πάγκους, </a:t>
            </a: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02687" y="4390627"/>
            <a:ext cx="3810000" cy="2886075"/>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4581128"/>
            <a:ext cx="2857500" cy="2505075"/>
          </a:xfrm>
          <a:prstGeom prst="rect">
            <a:avLst/>
          </a:prstGeom>
        </p:spPr>
      </p:pic>
      <p:pic>
        <p:nvPicPr>
          <p:cNvPr id="7" name="Picture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857500" y="3376750"/>
            <a:ext cx="1317578" cy="3736652"/>
          </a:xfrm>
          <a:prstGeom prst="rect">
            <a:avLst/>
          </a:prstGeom>
        </p:spPr>
      </p:pic>
      <p:pic>
        <p:nvPicPr>
          <p:cNvPr id="2" name="Picture 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851920" y="-127529"/>
            <a:ext cx="2000734" cy="4653136"/>
          </a:xfrm>
          <a:prstGeom prst="rect">
            <a:avLst/>
          </a:prstGeom>
        </p:spPr>
      </p:pic>
    </p:spTree>
    <p:extLst>
      <p:ext uri="{BB962C8B-B14F-4D97-AF65-F5344CB8AC3E}">
        <p14:creationId xmlns:p14="http://schemas.microsoft.com/office/powerpoint/2010/main" val="11983601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7504" y="-339056"/>
            <a:ext cx="3605386" cy="4881693"/>
          </a:xfrm>
          <a:prstGeom prst="rect">
            <a:avLst/>
          </a:prstGeom>
        </p:spPr>
      </p:pic>
      <p:sp>
        <p:nvSpPr>
          <p:cNvPr id="4" name="TextBox 3"/>
          <p:cNvSpPr txBox="1"/>
          <p:nvPr/>
        </p:nvSpPr>
        <p:spPr>
          <a:xfrm>
            <a:off x="5852654" y="116632"/>
            <a:ext cx="3111833" cy="2862322"/>
          </a:xfrm>
          <a:prstGeom prst="rect">
            <a:avLst/>
          </a:prstGeom>
          <a:noFill/>
        </p:spPr>
        <p:txBody>
          <a:bodyPr wrap="square" rtlCol="0">
            <a:spAutoFit/>
          </a:bodyPr>
          <a:lstStyle/>
          <a:p>
            <a:r>
              <a:rPr lang="el-GR" dirty="0" smtClean="0"/>
              <a:t>θα </a:t>
            </a:r>
            <a:r>
              <a:rPr lang="el-GR" dirty="0"/>
              <a:t>μοιράζει τα υμνολόγια και θα κάνει πολλά άλλα πράγματα που θα με βοηθούν πολύ. Αυτήν, μάλιστα, τη βδομάδα το θερινό σχολείο θα γίνει ένα τετράγωνο μακριά από το </a:t>
            </a:r>
            <a:r>
              <a:rPr lang="el-GR" dirty="0" err="1"/>
              <a:t>Σλόκαμ</a:t>
            </a:r>
            <a:r>
              <a:rPr lang="el-GR" dirty="0"/>
              <a:t> </a:t>
            </a:r>
            <a:r>
              <a:rPr lang="el-GR" dirty="0" err="1"/>
              <a:t>Άλει</a:t>
            </a:r>
            <a:r>
              <a:rPr lang="el-GR" dirty="0"/>
              <a:t>. Αν κάποιος θέλει να με βοηθήσει, ας έρθει να μου</a:t>
            </a:r>
          </a:p>
          <a:p>
            <a:r>
              <a:rPr lang="el-GR" dirty="0"/>
              <a:t>μιλήσει μετά τη συνάθροιση».</a:t>
            </a: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02687" y="4390627"/>
            <a:ext cx="3810000" cy="2886075"/>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4581128"/>
            <a:ext cx="2857500" cy="2505075"/>
          </a:xfrm>
          <a:prstGeom prst="rect">
            <a:avLst/>
          </a:prstGeom>
        </p:spPr>
      </p:pic>
      <p:pic>
        <p:nvPicPr>
          <p:cNvPr id="7" name="Picture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857500" y="3376750"/>
            <a:ext cx="1317578" cy="3736652"/>
          </a:xfrm>
          <a:prstGeom prst="rect">
            <a:avLst/>
          </a:prstGeom>
        </p:spPr>
      </p:pic>
      <p:pic>
        <p:nvPicPr>
          <p:cNvPr id="2" name="Picture 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851920" y="-127529"/>
            <a:ext cx="2000734" cy="4653136"/>
          </a:xfrm>
          <a:prstGeom prst="rect">
            <a:avLst/>
          </a:prstGeom>
        </p:spPr>
      </p:pic>
    </p:spTree>
    <p:extLst>
      <p:ext uri="{BB962C8B-B14F-4D97-AF65-F5344CB8AC3E}">
        <p14:creationId xmlns:p14="http://schemas.microsoft.com/office/powerpoint/2010/main" val="1877478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707904" y="0"/>
            <a:ext cx="5436096" cy="1754326"/>
          </a:xfrm>
          <a:prstGeom prst="rect">
            <a:avLst/>
          </a:prstGeom>
          <a:solidFill>
            <a:schemeClr val="tx1"/>
          </a:solidFill>
        </p:spPr>
        <p:txBody>
          <a:bodyPr wrap="square" rtlCol="0">
            <a:spAutoFit/>
          </a:bodyPr>
          <a:lstStyle/>
          <a:p>
            <a:r>
              <a:rPr lang="el-GR"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Ο </a:t>
            </a:r>
            <a:r>
              <a:rPr lang="el-GR"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Τσάρλυ τεντώθηκε πάνω από τον Πρέστον και τσίμπησε τον Κοκκινομάλλη τόσο δυνατά που εκείνος αναπήδησε. «Να μια ευκαιρία για σένα», ψιθύρισε. «Ίσως αυτός να ήταν ο λόγος που δεν σου έδωσε δουλειά ο κύριος </a:t>
            </a:r>
            <a:r>
              <a:rPr lang="el-GR" b="1" dirty="0" err="1">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Ουίλκινσον</a:t>
            </a:r>
            <a:r>
              <a:rPr lang="el-GR"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 Μπορείς να βοηθήσεις τον κύριο Λόγκαν αυτήν τη βδομάδα</a:t>
            </a:r>
            <a:r>
              <a:rPr lang="el-GR"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a:t>
            </a:r>
            <a:endParaRPr lang="el-GR"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7504" y="-339056"/>
            <a:ext cx="3605386" cy="4881693"/>
          </a:xfrm>
          <a:prstGeom prst="rect">
            <a:avLst/>
          </a:prstGeom>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02687" y="4390627"/>
            <a:ext cx="3810000" cy="2886075"/>
          </a:xfrm>
          <a:prstGeom prst="rect">
            <a:avLst/>
          </a:prstGeom>
        </p:spPr>
      </p:pic>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4581128"/>
            <a:ext cx="2857500" cy="2505075"/>
          </a:xfrm>
          <a:prstGeom prst="rect">
            <a:avLst/>
          </a:prstGeom>
        </p:spPr>
      </p:pic>
      <p:pic>
        <p:nvPicPr>
          <p:cNvPr id="8" name="Picture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857500" y="3376750"/>
            <a:ext cx="1317578" cy="3736652"/>
          </a:xfrm>
          <a:prstGeom prst="rect">
            <a:avLst/>
          </a:prstGeom>
        </p:spPr>
      </p:pic>
      <p:sp>
        <p:nvSpPr>
          <p:cNvPr id="9" name="TextBox 8"/>
          <p:cNvSpPr txBox="1"/>
          <p:nvPr/>
        </p:nvSpPr>
        <p:spPr>
          <a:xfrm>
            <a:off x="4392627" y="0"/>
            <a:ext cx="4789410" cy="4247317"/>
          </a:xfrm>
          <a:prstGeom prst="rect">
            <a:avLst/>
          </a:prstGeom>
          <a:solidFill>
            <a:schemeClr val="accent6">
              <a:lumMod val="75000"/>
            </a:schemeClr>
          </a:solidFill>
        </p:spPr>
        <p:txBody>
          <a:bodyPr wrap="square" rtlCol="0">
            <a:spAutoFit/>
          </a:bodyPr>
          <a:lstStyle/>
          <a:p>
            <a:r>
              <a:rPr lang="el-GR" b="1" dirty="0"/>
              <a:t>ΕΦΑΡΜΟΓΗ</a:t>
            </a:r>
          </a:p>
          <a:p>
            <a:r>
              <a:rPr lang="el-GR" b="1" dirty="0"/>
              <a:t>Ο Τσάρλυ, ο Πρέστον και ο Κοκκινομάλλης αρχίζουν να μαθαίνουν ότι μπορούν να</a:t>
            </a:r>
          </a:p>
          <a:p>
            <a:r>
              <a:rPr lang="el-GR" b="1" dirty="0"/>
              <a:t>είναι ιεραπόστολοι στην ίδια τη γειτονιά τους. Κι εσύ μπορείς να μιλήσεις στα παιδιά</a:t>
            </a:r>
          </a:p>
          <a:p>
            <a:r>
              <a:rPr lang="el-GR" b="1" dirty="0"/>
              <a:t>της γειτονιάς σου για τον Ιησού Χριστό. Μπορείς να τα προσκαλέσεις στο Κυριακό</a:t>
            </a:r>
          </a:p>
          <a:p>
            <a:r>
              <a:rPr lang="el-GR" b="1" dirty="0"/>
              <a:t>σχολείο, αλλά και στο Θερινό Σχολείο. Πρώτα όμως πρέπει να έχει συμβεί στη ζωή</a:t>
            </a:r>
          </a:p>
          <a:p>
            <a:r>
              <a:rPr lang="el-GR" b="1" dirty="0"/>
              <a:t>σου η αλλαγή για την οποία μιλούσαν ο Τσάρλυ και ο Κοκκινομάλλης. Πίστεψε στον</a:t>
            </a:r>
          </a:p>
          <a:p>
            <a:r>
              <a:rPr lang="el-GR" b="1" dirty="0"/>
              <a:t>Ιησού Χριστό και ζήτησέ Του να έρθει στη ζωή σου και να πάρει τις αμαρτίες σου εδώ</a:t>
            </a:r>
          </a:p>
          <a:p>
            <a:r>
              <a:rPr lang="el-GR" b="1" dirty="0"/>
              <a:t>και τώρα. Αν δεν έχεις δώσει τη ζωή σου σε Εκείνον, θέλεις να το κάνεις τώρα;</a:t>
            </a:r>
          </a:p>
        </p:txBody>
      </p:sp>
    </p:spTree>
    <p:extLst>
      <p:ext uri="{BB962C8B-B14F-4D97-AF65-F5344CB8AC3E}">
        <p14:creationId xmlns:p14="http://schemas.microsoft.com/office/powerpoint/2010/main" val="6061032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4"/>
                                        </p:tgtEl>
                                      </p:cBhvr>
                                    </p:animEffect>
                                    <p:set>
                                      <p:cBhvr>
                                        <p:cTn id="7" dur="1" fill="hold">
                                          <p:stCondLst>
                                            <p:cond delay="499"/>
                                          </p:stCondLst>
                                        </p:cTn>
                                        <p:tgtEl>
                                          <p:spTgt spid="4"/>
                                        </p:tgtEl>
                                        <p:attrNameLst>
                                          <p:attrName>style.visibility</p:attrName>
                                        </p:attrNameLst>
                                      </p:cBhvr>
                                      <p:to>
                                        <p:strVal val="hidden"/>
                                      </p:to>
                                    </p:set>
                                  </p:childTnLst>
                                </p:cTn>
                              </p:par>
                              <p:par>
                                <p:cTn id="8" presetID="1" presetClass="entr" presetSubtype="0"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9" grpId="0" animBg="1"/>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690</TotalTime>
  <Words>2139</Words>
  <Application>Microsoft Office PowerPoint</Application>
  <PresentationFormat>On-screen Show (4:3)</PresentationFormat>
  <Paragraphs>68</Paragraphs>
  <Slides>21</Slides>
  <Notes>0</Notes>
  <HiddenSlides>0</HiddenSlides>
  <MMClips>0</MMClips>
  <ScaleCrop>false</ScaleCrop>
  <HeadingPairs>
    <vt:vector size="4" baseType="variant">
      <vt:variant>
        <vt:lpstr>Theme</vt:lpstr>
      </vt:variant>
      <vt:variant>
        <vt:i4>1</vt:i4>
      </vt:variant>
      <vt:variant>
        <vt:lpstr>Slide Titles</vt:lpstr>
      </vt:variant>
      <vt:variant>
        <vt:i4>21</vt:i4>
      </vt:variant>
    </vt:vector>
  </HeadingPairs>
  <TitlesOfParts>
    <vt:vector size="22" baseType="lpstr">
      <vt:lpstr>Office Theme</vt:lpstr>
      <vt:lpstr>Λεφτά για την κατασκήνωση</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Hewlett-Packard</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Pavlos Michas</dc:creator>
  <cp:lastModifiedBy>Pavlos Michas</cp:lastModifiedBy>
  <cp:revision>18</cp:revision>
  <dcterms:created xsi:type="dcterms:W3CDTF">2016-08-28T04:49:13Z</dcterms:created>
  <dcterms:modified xsi:type="dcterms:W3CDTF">2016-08-28T16:27:55Z</dcterms:modified>
</cp:coreProperties>
</file>